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30" r:id="rId3"/>
    <p:sldId id="331" r:id="rId4"/>
    <p:sldId id="332" r:id="rId5"/>
    <p:sldId id="334" r:id="rId6"/>
    <p:sldId id="335" r:id="rId7"/>
    <p:sldId id="336" r:id="rId8"/>
    <p:sldId id="333" r:id="rId9"/>
    <p:sldId id="337" r:id="rId10"/>
    <p:sldId id="338" r:id="rId11"/>
    <p:sldId id="339" r:id="rId12"/>
    <p:sldId id="341" r:id="rId13"/>
    <p:sldId id="342" r:id="rId14"/>
    <p:sldId id="343" r:id="rId15"/>
    <p:sldId id="344" r:id="rId16"/>
    <p:sldId id="345" r:id="rId17"/>
    <p:sldId id="346" r:id="rId18"/>
    <p:sldId id="36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68" r:id="rId28"/>
    <p:sldId id="367" r:id="rId29"/>
    <p:sldId id="370" r:id="rId30"/>
    <p:sldId id="369" r:id="rId31"/>
    <p:sldId id="355" r:id="rId32"/>
    <p:sldId id="371" r:id="rId33"/>
    <p:sldId id="356" r:id="rId34"/>
    <p:sldId id="357" r:id="rId35"/>
    <p:sldId id="360" r:id="rId36"/>
    <p:sldId id="361" r:id="rId37"/>
    <p:sldId id="362" r:id="rId38"/>
    <p:sldId id="363" r:id="rId39"/>
    <p:sldId id="364" r:id="rId40"/>
    <p:sldId id="36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3333FF"/>
    <a:srgbClr val="9E0000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22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65A951-7AD0-4ED1-8EB1-3453186DDDF2}" type="datetimeFigureOut">
              <a:rPr lang="he-IL" smtClean="0"/>
              <a:t>ד'/תשרי/תשע"ט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0C9DA6-488A-4174-95D6-CD028FD6E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9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9DA6-488A-4174-95D6-CD028FD6E8F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65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80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291130"/>
            <a:ext cx="6400800" cy="6108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C5FB-49A3-40A5-A1BB-299E602211F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B931-AC03-4258-B298-E52C3150784C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8D32-CF29-47A8-9757-1E87D2E626A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EF32-2F73-4435-9A30-98D8A058F773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6105-F262-4E05-AB1B-C59E540733EF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5225-0AED-44A9-B4B8-DFD9DB722990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BEE0-A331-4323-9D8B-EC60FD0872E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054F-922A-40F6-A546-C7B640BCAC10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39877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C16E-05BD-4D51-8960-60AAE070E479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51E-3277-43FE-B610-6E7FF18ECB29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BD7E-7DCA-4851-9CB6-86AC9A821030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0025-2D2B-4D64-879D-4D6D535312BE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6">
                <a:lumMod val="20000"/>
                <a:lumOff val="80000"/>
              </a:schemeClr>
            </a:gs>
            <a:gs pos="95000">
              <a:schemeClr val="tx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7814-3FD1-4E18-97F0-96C8A487D8C0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ahUKEwj7z-XRhsjNAhXnI8AKHUy9C-wQjRwIBw&amp;url=http://iris.peabody.vanderbilt.edu/module/acc/cresource/q1/p02/&amp;psig=AFQjCNFQZt1MWKVVLu8UpeUMMeCb3V4kEw&amp;ust=14671114987613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il/url?sa=i&amp;rct=j&amp;q=&amp;esrc=s&amp;source=images&amp;cd=&amp;ved=0ahUKEwjF74Lg3erNAhVnKMAKHbdLCKYQjRwIBw&amp;url=https://www.pinterest.com/natalie92723/fairness-board/&amp;psig=AFQjCNFFN6H7TfQ8XTbuUI16m031om32Wg&amp;ust=14683031533835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9000">
              <a:schemeClr val="accent6">
                <a:lumMod val="20000"/>
                <a:lumOff val="80000"/>
              </a:schemeClr>
            </a:gs>
            <a:gs pos="95000">
              <a:schemeClr val="tx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8093365" cy="1068934"/>
          </a:xfrm>
        </p:spPr>
        <p:txBody>
          <a:bodyPr>
            <a:noAutofit/>
          </a:bodyPr>
          <a:lstStyle/>
          <a:p>
            <a:pPr algn="ctr" rtl="1">
              <a:spcBef>
                <a:spcPts val="2400"/>
              </a:spcBef>
              <a:spcAft>
                <a:spcPts val="1200"/>
              </a:spcAft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he-IL" sz="4400" b="1" dirty="0" smtClean="0">
                <a:solidFill>
                  <a:schemeClr val="accent6">
                    <a:lumMod val="75000"/>
                  </a:schemeClr>
                </a:solidFill>
              </a:rPr>
              <a:t>התאמת תנאי בחינה לנבחנים עם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נועה </a:t>
            </a:r>
            <a:r>
              <a:rPr lang="he-I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סקה</a:t>
            </a:r>
            <a: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ומרים איתן</a:t>
            </a:r>
            <a:b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כנס מאבחנים</a:t>
            </a:r>
            <a:b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e-I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 בספטמבר 2016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תוצאת תמונה עבור ‪testing accommodations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תוצאת תמונה עבור ‪testing accommodations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data:image/jpeg;base64,/9j/4AAQSkZJRgABAQAAAQABAAD/2wCEAAkGBxMTEhUSExMWExUXGSAYGRcYGR0bFxsaHRofHh0YHRoeIiggGx4lHx0YIjIiJSkrLjAwGx8zODMsNygtLysBCgoKDg0OGxAQGi0lICY3Kzc2LjEvLTAwMDcrLS43LS4tLTI3LS8vLS0vLzUtLy0tLi0tLTcvLy0tNy0tLSstLf/AABEIAHMAkAMBIgACEQEDEQH/xAAbAAABBQEBAAAAAAAAAAAAAAAFAAIDBAYHAf/EAD8QAAEDAgMECAMGBQIHAAAAAAECAxEAIQQSMQUTQVEGIjJhcYGRoULB8AcUI1JysTNigtHhsvEVFiQ0Q4Oi/8QAGQEAAgMBAAAAAAAAAAAAAAAAAAECAwUE/8QAMBEAAgEDAgIJAwQDAAAAAAAAAAECAwQREjEhQQUTIlFxgaHB8LHR4SMkM5EUMkL/2gAMAwEAAhEDEQA/AOlhpeUgvrMkEEINo4eB+VMfwYUSVLeIJsAcoEkxF51OtTYVZzLBUtV+IgDwqvtfajTQKVKG8jMEC67fER8Kf5lQO+qwHrwjeZMp61gMzhCjAgWGth7V5inmEnKvdlX5AFKUeUJ9b6XPfWfd28h5QWlxDaRb8JCnnspMkF1CClv9Kc1/iopsHFYWVnDvBaUj8VWqkkal5ajmB/V+U8jQBYaWpxO8s0js9RALx4dqSEDwk99VNp4RG9YwSQUofDjrx4rbayAtk2PXU4mT+VJEXtX2dtXE4oKVhklGGMlL70hbl7bpHwo5FUk8haQu3ekaMK8wt19D7reZKm4OZpDmWSVJJCUlSUyFCbCNLgHQgwiMoSAIgACwGkADSOQodjcc02EgusNq+JKyCqALwNZmKxeIxuNxpLYUWk6FDRIjuUvUnukfpq3sL7OsMyHFLBU4rX0nRMTx4yaYjVHbLZMM5Xp0ykBPmvT0mvXNlb7+OvNF92gkN+cGV+dQYbYuF3acjcAW0UD4xPvT3NjJB6ilp9x62pANxjACYbVu/AWqriGnISAu6Ry18aY626n4ifrvqJb5Ot6kpYItZM5ixikrO4bZcQklKgXFtqkGTBEgCCIt61TXtbFpBzYF0mLbt5t1M8JCkhUeBos5O/DpslLgCiPyhTRX42AraNbRwTls7Rk/FE38a6FPTFPD8mV6ctrgcz2xtwttM/eMJIWCVSjMlBBsCADlJBmaHbL2rstTgcDeHacQZSZymQJtIHh510nYbCHnsSFRkQpIQBI1zk3B/T6HnTOlOw8O1h3HsmcpHZVBB7riasdVOWnPoiCh2c49TnGM2Zs5bilBxxClEqJacJRJuSNR7UV6P7PS1kGHfLqsynElwTonKpJygG0+9aXFfZhhF3yNg/oj3SRQ5nYv3XEBvDZM7STIOYghzKCqdZsB4eFc9zOLoTxh8PDfhvw+pbTi1OOcr1+4Vc+94l1JSTgmVa51TiFpHBKQYZB5yVadkiiuE2Gw2IDaTfMcwmVfmI+JXeqT31PirFC4QOcmfTnwvenbQ2g0yguuuJbbHxKIA9eJ7hVJaNWTuiBnOXQIOVRymwB0vas3012a1iGENmG8UoZGgV9dYBndOQQXGzAkHTXWsttv7R1vKWzgWzlWY3qkkrUSmCG2xfS8mT3DWveg3Qp5Tq8Q8sBSBIbzZnCSCBnVPV42voaAL20OlT+IWfuzbrIUkShtIW+RplOb8JkAyI6xt3VP0B6KjDl0qQ2lKkZS1O8N7lClEXAsDGs6Va6MuDfuBSEJOZLlxYFYUlWXjdbaj/XW1TlS7AIGcWgX9eOooQGF6ILewmL+6KV/0rpKWd4qyCmSG0Ki6+GUnrAAgkpVPRwwM093uNP3NCcRgEYhtxh3MpJPFMRxGU3uDcaQRwqr/wATcwYCcQovsjR8D8VIA/8AKgdofzp8wNaMgGWmyMyTvO5Sjc+Brx1zqiQbd9V9n4pL53iFpUhXFKgRHKRxMCn47DnItMAftfmKjGWcjlHBUWkKX71SxbWSSQki5kqi3EkmwA4nhQ1rbqGAreuNqKRdKFBWU96uyPAmaxW3cXj8UqFYcFgGQw26JJHFwqylyCDaAmZtar405SjwRU5JPizS7DxRGIDrgKGQ9ZR0WkIV+Jl1CVLUAJvCUzW1bVgnREsuQOMZv71iehpKFN/eAWEKQ6SlZjKo5AkTcAxmI862mJwmEWhSglpRSkkERMgWNqnPCaXFfPIjHLTfB/PMDbB2QjEILiwJDik2kKyACACDa83Ir3pJsxDDQAW6sOLCMil5hc634ia92FsND7SXlykqK5KCUqMLISfQV5tvZe7Uw3vnF7xwBOczkUCCFjw+VSUs1H2u/f4yOnEFw7ginZ2ME5cUbEgbxIMgfFI51n3S+MW6pJQt0ISlwGQmCo5SkjmQRflR7D4fHxIdQr+VxEK9qz6HXhiH3Gwha1KSlxJMQoZiAk8dT6VxXabt5rEXtz081zzH6ovp/wAkd168vMhxnS4vI3eCaS7lMKxDgP3dB16upeVbsp5a1k+laHlLaZ3qsRiX5SFkAKSiQFBtHZw6CYHFRuSYTFdLCUNNLQA2gJEAAWAHCLiNNKw/2bMnF4/EYxZzJZSGkGLEmRI5aKMd4qaGafo50TawgQEgFRSUrXHaNiAOSe1A9b0f2VhN06oJSylKpJCQQ5m1BVwMyo+dW1omDyIPy+dTGAoSQJ7rnhr5igDP7VGbGoyx/wBsqbdnI8ggxx7R8aLPOEhtYUsg/lGvefo1XBCtouQf4eFSkwOLrilR6N+9WIKmiPxFEHjZSo9QRagDxUpdJhcKGpPVEcI/zWR6Y40qUllNybkDkNTRzpHiA2hDuUSLdZcRy8fq1ZPZiJC313KrD9CT8zWf0jcdVRfeztsaWuqn3FnYi21PFJSylyxUVJJULTlGWIMXm/tR/buEZbJTCesOqCJPjJnmPrTlrTq8PtVzeSN6b/qEFBHIwY8RW/6U7TKsO0vMomcqsomSBqe4gg/7Go2TdNdRLfCa915MneRU/wBaPg/b+0ZJvYpdw+Jy5VKzZUAwlJy3iNBrFV8XjMcR+NgnHRrKFBYMTBEEnifWibjbxwKFsILjm93uUEA2XNiTwgelBcft18BP3jCYlBSCElKVQJiwKRpYVvSjwWVyMdPi+Ju+gwScycR1Bum1JS5Yypayoda8gZQRqLVodq7KwyWlOobQFDRSfGhnRTCodStOIKVKQtIAVBJG6STreCom/dVjpNs5jDYdbzTYChoATBsTBHlUdX6uFJ8vm/sGOxnCGbE2LvGW3c7jO8bSs5FmMyrkZTYD96ZtHZ7iX2G9+pa+sttSh2SAZkcQaJMdH1oSkN4l1uAITZSRbQDgByoZiWn04tCQ6HHkNqUlRRbJYEFIvPWEVGMm23lPfl+PcbWMcGEWF48AKhlwG8EFCvMTY1msBi3UrdU2gOhxwkjNCgoASmCLxIPnWkTtHGCZZacibpWQbakAi8UG6I/wFH8zqz7x8qzek5xhbduKeWub7n3M6bdN1ODez9u8D/aTtv7s04lJSFLGVIGsm0+Qvrw0q/8AZJgQ1gQIMqUVG1rdUX42HvXMPtH2uMTjSlMFLXUtxUYK/GAI9a7fsHDbltlvrkJaQL9kdWfn7V1ciIZQmQRTdoYlLbZdWsNoSCpSiJAEa91VMftdrDgF1UFRhCEgqccP5UNplSz4Chr2GdfAexGZpDZCm8OiFqSoH+I6RZbg4JT1U3MqMEMC1sVteYvuJWhx9WdTcdhMANoX3pSBPAEqq8231nE5VweKjY+FNbJLbaodUREyMq5FpUI11qPHLyuBeXtJgqKoiOGXjqaQGQ6SPZ0IYATmzwAFZojjrwgG9X9h4ILdSgDqIAUfAWSD4m/lQXDnO845YAEpTGkntETyEeprb9FsOEtFXxLMnuAskeknzrDl+6vVH/mHz6mtH9va55y9/wAGE+0XA7rEIfGq7TwkHTztS2epL7SmiSAoWgweOUeRMeY5VsOmmyRiGcvG4B5Eix9QK5nsTFlKoNlTBH8w7Q8FCrL+EqdRVobolYzjVpuhLmFdmtYrCNw4kpTOhEgE6gEd/CrqekJHaSB5wfQ1qcEhL2GIGSU6ZrieCiPTTjNRv4ULbQsGeByIn9728PKt6he66akllMw61rpm09zNL2kyu6257yAfenIxDBSUzAUIKTMemlG8XsBrepWWhC4BlQSB/Tzrx7os0dApPga6Fcwe6Keoa2ZWZ2q6OzilH9WVX7iaeMa6HhiAUKcyFBkEJIMXEGx6vvVDEdGVBJKCpagYywL317hEHzoenZGISgLVkQZgp3g6vKSJuRw1p6qDFpqrma//AJmdIKVMi4IlK9JETBFA9k7R3DQaW2s5SrrJAIMqJnWeNC30YhspTclXZgyDTVYl9JgoVbmg/vXPc2Ntcw0SeFnPB/fJZTr1actWDD7I6HO5i6sPOAzZLUElWpzLUEaE8Ymuv4o415aTlbwiNJzb10COXVbQq3HPzothcOC2U5yYsSkZT4RVjFMjIk5JIv1jEd/CqNy8h2XsZtklacy3FCFPOHM8oDgVcBr1UgJvpRBLMhaZIniLESOHfrUjeg+WlKYUO8fsf80wKLJzskFDojguylWmQeV48qzvTHEw23CRmmBJuJtAg3NzRxrqKdGR2DfMsygwSRl5Tm9u6sQtwuPdnKGiYEk9Y2T5wJ7q5Lyv1NJzOi1o9bUUQlsXAAlDXD4j7rPnp51t8MqFqRPfERH1FBNg4TKjeyASQkWmw4ix1Jo065C0nMYI0Asfr5+Fc3RVBwo65by4/b7+Zdf1ddTStl8Y7HIlB5i48ReuQ9NcBuMWHEwEPCSomIUm6SBx7XvXZTWJ6dbGD2GIhsqQTBc0HDXhPVrQq01OOGctKo4SUkUehO2AlYCrBVjPDn6G/hNbNpE7xslaoPLKPAH60riuwtoXsoEzBI0zDT1Fdd2Dj96lC+sogZVX6qRwJHqPKsuwm6VR28vFe69/7NG/pqpBV4+ZaW3LfZSCk/Ec0en9vKrbRCkgggzxGnlUbScq1IhAB0HHz+hXmAckFObMUnlArYMo9cwySSlQlKxcd4/wR6UJwuFbSVtxh0KV1ihu5KhMqVP/ALOHA63o2/pP5TP9/YmqG0nt2sLKwkC8JaKlq5jMLnQ6fmHdQIrOsZmpClko13YgnuA8jbv8KWJwkKQ4E30OZUR5Wv8AUUSQOupMrUCJn4R4cqrstdRSMqRl0lWbzPGgBYNz8RxBXmIvAEQPqf2qbJmQpOUkfzWn9qiCsuIgr7SbJjkbmfMfvzqZlPWUIUe86Uhk2FV1RoO4GRXrhiD3/vaoMGIBEBMHgZPnc0sa5CFcwJ9L0AZ3pPj9ysqCHFFQ7c/hpsREcNEz4iONBdg4InKgdon/AOlf2FLpI+HcQmLhCSdbQSCLaTYX5Voui2FIUFkaWkmOsYmOdrVhXz/ybmNBbc/nga9quot5Vnu9g5h0Q0pAKOrYRe3eL30r152UJVmVY3ga93Cnt2WpPUE6Adrz9qY0ZSpOY/0iDW6kksIyW8vJbBkA/wC9UcUxmzot1hIkSJ0uONwm1WcMqUjXz1rx0XSe+PX/ACBTInEOkuHDT5WHM6ViTkbKUp75jW4IGvVNaLoltSFAKuCbiY6w/vR7pbgN4d2pbygTZCG5QCdFKUBcCRfhFc22TvGy6koXDEbwxJAmEuW75Eisq+t5NqpT/wBkatjXhpdKpszuOJVBQuUCeOvp7V5mh3VZChIEdUd8+ftTMIyRh0jOFdUKCsuoInS/MUsQcyUqGdcfltPfx5+1acW3FNrD7jMkkm0nku1UezFuAtaCOqS2AVHhofI1aBqMpkqTJAUNRYjgYPPs1IiUmCS22rI7KbfidVUcyO+fbnUrhCXArqAKFz8RPdw/NUGFaMrSWXIWJK3FAyr8sDxVpy5RUxkt/AFJP6h86QEmKVCkKzQDawmfq9eqEODtH9h9fKliHOoFZojiBNuXpXuJ+E9Y+FAyNpOVaoSAOc3PlQ/bmMyIUe6r2JTCwrLrqSY9qxvS3F5lJaB7Wvcka+tVV6qpwcnyLaNJ1JqC5g/Y7JUZ1mD38kiuiYXD5WmxkuNQqxBm5PqazfRfZueZkCJMGDJEJAPA6mtNhxmaILSkCbJXqZEk+pNZnRVJy1V5bv4/X6Hf0lUSapR2RK8uFpV1BOs6+R9aQVDhEm/CKY+r8MKOQRcz1gOd7996c+u6TmPkNfrzrYMs9wggqEK11V8qldTIMa8PEXFQFMOTlNxrNh3R5n0q0DTECttozJBl7KR2WuPzBMx5VgtuNfdsY3iy2ptt9OV7MSAkETCo0ymDrwPA10jEtS2UysQY6hhUd3OxrNbf2IHcMpG6WCknLvFyb3JzcpqLQ0WOg20OocGUkLwyAAcwVmSSQTHCIHiCKOFIUlaCSr2t78/auIvbVxLbzaboUhAZlE5lJBtJHatbwArqfRDGrU0kOBVjlTOihrY8YmCR3XqCqdrQdcrRqh12V4BzCk5bjLHAmTTnOB5H2Nj9d1QMpyqUAmAbzOvlVhQmx41acgOxjEOBxLWcgzmU5CRrNjYcfX0tIssplIB05nv/ANP1FRY1rOgHdhxaZEFUCePlIHrTA4cgUd2kpMGCFAAaXkx1YNICwtwhpRFiJj0puIWd2DP1alSoAi2g0CETesa0ylzEqCxm7NKlXJeJOHE6bZtTyjadH0ABUCOsfYkD2p2ymxLmpmxkk6KVzNKlVlqkqMcdxC4/lkWi2EoIAERpVfeEtpvx4W491KlXQUjlpCt2Terk0qVAhhHaHMfI+lUsMyCkk3zJEyTfj8z60qVIYOx+zWUtlQbRKRYkAx61fDhyIv6W50qVIeXgmU2CsHjH1+wqalSpiIsgUFpIkT8gaYMIhtKsiQJEnxGmtKlQ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070725" y="-655638"/>
            <a:ext cx="1714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Glasses, calculator, bubble test sheet, and a broken penci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6" y="4497934"/>
            <a:ext cx="2425609" cy="16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‪testing accommodations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4313873"/>
            <a:ext cx="1905001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בעיות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85720"/>
            <a:ext cx="8398775" cy="4275740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he-IL" sz="2600" b="1" dirty="0" smtClean="0">
                <a:solidFill>
                  <a:srgbClr val="157FFF"/>
                </a:solidFill>
              </a:rPr>
              <a:t>בעיות מהותיות:</a:t>
            </a:r>
          </a:p>
          <a:p>
            <a:pPr lvl="0" algn="r" rtl="1">
              <a:spcAft>
                <a:spcPts val="600"/>
              </a:spcAft>
            </a:pPr>
            <a:r>
              <a:rPr lang="he-IL" sz="2600" dirty="0" smtClean="0"/>
              <a:t>הערכה מבוססת על "</a:t>
            </a:r>
            <a:r>
              <a:rPr lang="he-IL" sz="2600" dirty="0" smtClean="0">
                <a:solidFill>
                  <a:srgbClr val="157FFF"/>
                </a:solidFill>
              </a:rPr>
              <a:t>מידע רך</a:t>
            </a:r>
            <a:r>
              <a:rPr lang="he-IL" sz="2600" dirty="0" smtClean="0"/>
              <a:t>": דיווח עצמי, התרשמות המאבחן, פרשנות התנהגות</a:t>
            </a:r>
          </a:p>
          <a:p>
            <a:pPr lvl="0" algn="r" rtl="1">
              <a:spcAft>
                <a:spcPts val="600"/>
              </a:spcAft>
            </a:pPr>
            <a:r>
              <a:rPr lang="he-IL" sz="2600" dirty="0" smtClean="0"/>
              <a:t>רצף התנהגותי: קושי רב להבחין בין התנהגות נורמטיבית ללקות קלינית ברורה (מוסחות, קשיי ארגון, דחיינות)</a:t>
            </a:r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9"/>
          <a:stretch/>
        </p:blipFill>
        <p:spPr bwMode="auto">
          <a:xfrm>
            <a:off x="907080" y="3700031"/>
            <a:ext cx="4733855" cy="22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175" y="6201137"/>
            <a:ext cx="80933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i="1" dirty="0" smtClean="0"/>
              <a:t>“The blood tests confirm what we thought: he has ALBO- Annoying Little Boys Disorder.”</a:t>
            </a:r>
            <a:endParaRPr lang="he-IL" sz="1600" b="1" i="1" dirty="0"/>
          </a:p>
        </p:txBody>
      </p:sp>
    </p:spTree>
    <p:extLst>
      <p:ext uri="{BB962C8B-B14F-4D97-AF65-F5344CB8AC3E}">
        <p14:creationId xmlns:p14="http://schemas.microsoft.com/office/powerpoint/2010/main" val="39179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בעיות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138425"/>
            <a:ext cx="7940660" cy="4275740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he-IL" sz="2600" b="1" dirty="0" smtClean="0">
                <a:solidFill>
                  <a:srgbClr val="157FFF"/>
                </a:solidFill>
              </a:rPr>
              <a:t>בעיות באיכות האבחון:</a:t>
            </a:r>
          </a:p>
          <a:p>
            <a:pPr lvl="0" algn="r" rtl="1">
              <a:spcAft>
                <a:spcPts val="600"/>
              </a:spcAft>
            </a:pPr>
            <a:r>
              <a:rPr lang="he-IL" sz="2600" dirty="0" smtClean="0"/>
              <a:t>דוחות אבחון רבים אינם עומדים בסטנדרטים הבסיסיים:</a:t>
            </a:r>
          </a:p>
          <a:p>
            <a:pPr lvl="2" algn="r" rtl="1">
              <a:spcAft>
                <a:spcPts val="600"/>
              </a:spcAft>
            </a:pPr>
            <a:r>
              <a:rPr lang="he-IL" sz="2500" dirty="0" smtClean="0"/>
              <a:t>תיאור הרקע – היסטוריה התפתחותית, רפואית וחינוכית – עדות ברורה להופעת סימפטומים בגיל צעיר</a:t>
            </a:r>
          </a:p>
          <a:p>
            <a:pPr lvl="2" algn="r" rtl="1">
              <a:spcAft>
                <a:spcPts val="600"/>
              </a:spcAft>
            </a:pPr>
            <a:r>
              <a:rPr lang="he-IL" sz="2500" dirty="0"/>
              <a:t>מידע נורמטיבי לגבי שכיחות הסימפטומים וחומרתם</a:t>
            </a:r>
            <a:endParaRPr lang="en-US" sz="2500" dirty="0"/>
          </a:p>
          <a:p>
            <a:pPr lvl="2" algn="r" rtl="1">
              <a:spcAft>
                <a:spcPts val="600"/>
              </a:spcAft>
            </a:pPr>
            <a:r>
              <a:rPr lang="he-IL" sz="2500" dirty="0" smtClean="0"/>
              <a:t>עדות לקיום סימפטומים מתמשכים ונרחבים</a:t>
            </a:r>
          </a:p>
          <a:p>
            <a:pPr lvl="2" algn="r" rtl="1">
              <a:spcAft>
                <a:spcPts val="600"/>
              </a:spcAft>
            </a:pPr>
            <a:r>
              <a:rPr lang="he-IL" sz="2500" dirty="0" smtClean="0"/>
              <a:t>עדות לפגיעה משמעותית בתפקוד במספר תחומי חיים </a:t>
            </a:r>
          </a:p>
        </p:txBody>
      </p:sp>
    </p:spTree>
    <p:extLst>
      <p:ext uri="{BB962C8B-B14F-4D97-AF65-F5344CB8AC3E}">
        <p14:creationId xmlns:p14="http://schemas.microsoft.com/office/powerpoint/2010/main" val="23812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בעיות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49" y="833014"/>
            <a:ext cx="8856889" cy="5955495"/>
          </a:xfrm>
        </p:spPr>
        <p:txBody>
          <a:bodyPr>
            <a:normAutofit fontScale="77500" lnSpcReduction="20000"/>
          </a:bodyPr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he-IL" sz="3400" b="1" dirty="0" smtClean="0">
                <a:solidFill>
                  <a:srgbClr val="157FFF"/>
                </a:solidFill>
              </a:rPr>
              <a:t>איכות האבחון</a:t>
            </a:r>
          </a:p>
          <a:p>
            <a:pPr algn="r" rtl="1">
              <a:spcAft>
                <a:spcPts val="600"/>
              </a:spcAft>
            </a:pPr>
            <a:r>
              <a:rPr lang="he-IL" sz="3000" dirty="0" smtClean="0"/>
              <a:t>40</a:t>
            </a:r>
            <a:r>
              <a:rPr lang="he-IL" sz="3100" dirty="0" smtClean="0"/>
              <a:t>% מהמאבחנים דיווחו כי אינם מקפידים על עמידה מלאה </a:t>
            </a:r>
            <a:r>
              <a:rPr lang="he-IL" sz="3100" dirty="0" err="1" smtClean="0"/>
              <a:t>בקריטריוני</a:t>
            </a:r>
            <a:r>
              <a:rPr lang="he-IL" sz="3100" dirty="0" smtClean="0"/>
              <a:t> ה-</a:t>
            </a:r>
            <a:r>
              <a:rPr lang="en-US" sz="3100" dirty="0" smtClean="0"/>
              <a:t>DSM</a:t>
            </a:r>
            <a:r>
              <a:rPr lang="he-IL" sz="3100" dirty="0" smtClean="0"/>
              <a:t> באבחון </a:t>
            </a:r>
            <a:r>
              <a:rPr lang="en-US" sz="3100" dirty="0" smtClean="0"/>
              <a:t>ADHD</a:t>
            </a:r>
            <a:r>
              <a:rPr lang="he-IL" sz="2100" dirty="0" smtClean="0"/>
              <a:t> </a:t>
            </a:r>
            <a:r>
              <a:rPr lang="en-US" sz="2300" dirty="0"/>
              <a:t>(</a:t>
            </a:r>
            <a:r>
              <a:rPr lang="en-US" sz="2300" dirty="0" err="1"/>
              <a:t>DuPaul</a:t>
            </a:r>
            <a:r>
              <a:rPr lang="en-US" sz="2300" dirty="0"/>
              <a:t>, 2005</a:t>
            </a:r>
            <a:r>
              <a:rPr lang="en-US" sz="2600" dirty="0" smtClean="0"/>
              <a:t>)</a:t>
            </a:r>
            <a:r>
              <a:rPr lang="he-IL" sz="2600" dirty="0" smtClean="0"/>
              <a:t> </a:t>
            </a:r>
          </a:p>
          <a:p>
            <a:pPr algn="r" rtl="1">
              <a:spcAft>
                <a:spcPts val="600"/>
              </a:spcAft>
            </a:pPr>
            <a:endParaRPr lang="en-US" sz="2100" dirty="0"/>
          </a:p>
          <a:p>
            <a:pPr marL="0" indent="0" algn="r" rtl="1">
              <a:spcAft>
                <a:spcPts val="600"/>
              </a:spcAft>
              <a:buNone/>
            </a:pPr>
            <a:r>
              <a:rPr lang="en-US" sz="3000" dirty="0">
                <a:solidFill>
                  <a:srgbClr val="157FFF"/>
                </a:solidFill>
              </a:rPr>
              <a:t>Nelson et al., </a:t>
            </a:r>
            <a:r>
              <a:rPr lang="en-US" sz="3000" dirty="0" smtClean="0">
                <a:solidFill>
                  <a:srgbClr val="157FFF"/>
                </a:solidFill>
              </a:rPr>
              <a:t>2014</a:t>
            </a:r>
            <a:r>
              <a:rPr lang="he-IL" sz="3000" dirty="0" smtClean="0">
                <a:solidFill>
                  <a:srgbClr val="157FFF"/>
                </a:solidFill>
              </a:rPr>
              <a:t> סקר דוחות שהוגשו לזכאות להתאמות בהשכלה הגבוהה: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חומרת הסימפטומים דווחה ב-84% מהדוחות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1% בלבד מהדוחות כלל עדות מספקת לעמידה בכל </a:t>
            </a:r>
            <a:r>
              <a:rPr lang="he-IL" sz="3100" dirty="0" err="1" smtClean="0"/>
              <a:t>קריטריוני</a:t>
            </a:r>
            <a:r>
              <a:rPr lang="he-IL" sz="3100" dirty="0" smtClean="0"/>
              <a:t> ה-</a:t>
            </a:r>
            <a:r>
              <a:rPr lang="en-US" sz="3100" dirty="0" smtClean="0"/>
              <a:t>DSM</a:t>
            </a:r>
            <a:r>
              <a:rPr lang="he-IL" sz="3100" dirty="0" smtClean="0"/>
              <a:t> הדרושים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רק ב-50% מהדוחות תוארו גם עדויות לסימפטומים מגיל צעיר וגם עדויות לפגיעה עכשווית בתפקוד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רק ב-28% מהדוחות הודגמה פגיעה תפקודית בלפחות שני תחומי חיים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"מספר מינימלי" של דוחות שקלו אבחנות מבדלות ודנו בהן</a:t>
            </a:r>
          </a:p>
          <a:p>
            <a:pPr algn="r" rtl="1">
              <a:spcAft>
                <a:spcPts val="600"/>
              </a:spcAft>
            </a:pPr>
            <a:r>
              <a:rPr lang="he-IL" sz="3100" dirty="0" smtClean="0"/>
              <a:t>על אף שכמעט כל הדוחות כללו המלצות להתאמות אקדמיות, בפחות מ-50% מהם הוצג רציונל להתאמות הספציפיות שהומלצו</a:t>
            </a:r>
          </a:p>
          <a:p>
            <a:pPr lvl="2" algn="r" rtl="1">
              <a:spcAft>
                <a:spcPts val="600"/>
              </a:spcAft>
            </a:pP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8707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בעיות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985720"/>
            <a:ext cx="8093363" cy="4733855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הסברים חלופיים ואבחנה מבדלת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שלילת אבחנות מבדלות</a:t>
            </a:r>
            <a:r>
              <a:rPr lang="he-IL" sz="2500" dirty="0" smtClean="0"/>
              <a:t>: מוסחות וקשיי ריכוז מאפיינים הפרעות נפשיות </a:t>
            </a:r>
            <a:r>
              <a:rPr lang="he-IL" sz="2500" dirty="0"/>
              <a:t>רבות (מאד לא </a:t>
            </a:r>
            <a:r>
              <a:rPr lang="he-IL" sz="2500" dirty="0" smtClean="0"/>
              <a:t>ספציפיים): חרדה, הפרעות מצב רוח, הפרעות נפשיות קשות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שלילת גורמים מצביים</a:t>
            </a:r>
            <a:r>
              <a:rPr lang="he-IL" sz="2500" dirty="0" smtClean="0"/>
              <a:t>: חוסר שינה, חרדת בחינות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שלילת גורמים רפואיים</a:t>
            </a:r>
            <a:r>
              <a:rPr lang="he-IL" sz="2500" dirty="0" smtClean="0"/>
              <a:t>: אפילפסיה, תסמונת טורט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לעיתים, הכשרת אנשי המקצוע אינה מכוונת לשלילת אבחנות מבדלות</a:t>
            </a:r>
            <a:endParaRPr lang="he-IL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5003863"/>
            <a:ext cx="2381250" cy="16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התחלות והעצמת סימפטומים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833015"/>
            <a:ext cx="8398775" cy="4733855"/>
          </a:xfrm>
        </p:spPr>
        <p:txBody>
          <a:bodyPr>
            <a:normAutofit/>
          </a:bodyPr>
          <a:lstStyle/>
          <a:p>
            <a:pPr algn="r" rtl="1">
              <a:spcAft>
                <a:spcPts val="600"/>
              </a:spcAft>
            </a:pPr>
            <a:r>
              <a:rPr lang="he-IL" sz="2500" dirty="0" smtClean="0"/>
              <a:t>תסמיני </a:t>
            </a:r>
            <a:r>
              <a:rPr lang="en-US" sz="2500" dirty="0" smtClean="0"/>
              <a:t>ADHD</a:t>
            </a:r>
            <a:r>
              <a:rPr lang="he-IL" sz="2500" dirty="0" smtClean="0"/>
              <a:t> הינם נפוצים ולכן קלים לזיוף או להעצמה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מחקרים מראים כי אנשים מזייפים לעיתים תסמיני </a:t>
            </a:r>
            <a:r>
              <a:rPr lang="en-US" sz="2500" dirty="0" smtClean="0"/>
              <a:t>ADHD</a:t>
            </a:r>
            <a:r>
              <a:rPr lang="he-IL" sz="2500" dirty="0" smtClean="0"/>
              <a:t> לשם קבלת הטבות: התאמות אקדמיות, הטבות מס וביטוח לאומי ואף קבלת תרופות ממריצות לשימוש פנאי </a:t>
            </a:r>
            <a:r>
              <a:rPr lang="he-IL" sz="1800" dirty="0" smtClean="0"/>
              <a:t>(</a:t>
            </a:r>
            <a:r>
              <a:rPr lang="en-US" sz="1800" dirty="0" smtClean="0"/>
              <a:t>Harrison</a:t>
            </a:r>
            <a:r>
              <a:rPr lang="en-US" sz="1800" dirty="0"/>
              <a:t>, Edwards, &amp; Parker, 2007; Suhr et al., 2008; Sullivan &amp; </a:t>
            </a:r>
            <a:r>
              <a:rPr lang="en-US" sz="1800" dirty="0" err="1"/>
              <a:t>Galbally</a:t>
            </a:r>
            <a:r>
              <a:rPr lang="en-US" sz="1800" dirty="0"/>
              <a:t>, </a:t>
            </a:r>
            <a:r>
              <a:rPr lang="en-US" sz="1800" dirty="0" smtClean="0"/>
              <a:t>2007</a:t>
            </a:r>
            <a:r>
              <a:rPr lang="he-IL" sz="1800" dirty="0" smtClean="0"/>
              <a:t>)</a:t>
            </a:r>
            <a:endParaRPr lang="he-IL" sz="2500" dirty="0" smtClean="0"/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במבחנים עתירי סיכון – תוספת זמן הינה תמריץ משמעותי – מספקת יתרון על פני נבחנים אחרים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למאבחנים מומחים אין כלים כמעט להתמודדות עם התופעה, ומחקר אף מצביע כי המודעות אליה נמוכה </a:t>
            </a:r>
            <a:r>
              <a:rPr lang="he-IL" sz="1800" dirty="0" smtClean="0"/>
              <a:t>(</a:t>
            </a:r>
            <a:r>
              <a:rPr lang="he-IL" sz="1800" dirty="0" err="1" smtClean="0"/>
              <a:t>קצ'רגין</a:t>
            </a:r>
            <a:r>
              <a:rPr lang="he-IL" sz="1800" dirty="0" smtClean="0"/>
              <a:t>, 2014)</a:t>
            </a:r>
            <a:endParaRPr lang="he-IL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6"/>
          <a:stretch/>
        </p:blipFill>
        <p:spPr bwMode="auto">
          <a:xfrm>
            <a:off x="907080" y="4729442"/>
            <a:ext cx="3512215" cy="17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670" y="6483100"/>
            <a:ext cx="54973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i="1" dirty="0" smtClean="0"/>
              <a:t>“I’m upgrading your condition from stable to malingerer.”</a:t>
            </a:r>
            <a:endParaRPr lang="he-IL" sz="1600" b="1" i="1" dirty="0"/>
          </a:p>
        </p:txBody>
      </p:sp>
    </p:spTree>
    <p:extLst>
      <p:ext uri="{BB962C8B-B14F-4D97-AF65-F5344CB8AC3E}">
        <p14:creationId xmlns:p14="http://schemas.microsoft.com/office/powerpoint/2010/main" val="2303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בעיות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85720"/>
            <a:ext cx="8246071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לסיכום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בעיות מהותיות: מידע "רך" וסובייקטיבי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איכות האבחון: עמידה בסטנדרטים בסיסיים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שונות רבה בהכשרת מאבחנים ובסמכותם לאבחן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התחלות והעצמת סימפטומים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7032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55148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סוגיות ובעיות בקביעת התאמות לפונים עם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138424"/>
            <a:ext cx="7787955" cy="534467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פגיעה תפקודית (</a:t>
            </a:r>
            <a:r>
              <a:rPr lang="en-US" sz="2500" b="1" dirty="0" smtClean="0">
                <a:solidFill>
                  <a:srgbClr val="157FFF"/>
                </a:solidFill>
              </a:rPr>
              <a:t>impairment</a:t>
            </a:r>
            <a:r>
              <a:rPr lang="he-IL" sz="2500" b="1" dirty="0" smtClean="0">
                <a:solidFill>
                  <a:srgbClr val="157FFF"/>
                </a:solidFill>
              </a:rPr>
              <a:t>)</a:t>
            </a:r>
          </a:p>
          <a:p>
            <a:pPr algn="r" rtl="1">
              <a:spcAft>
                <a:spcPts val="600"/>
              </a:spcAft>
            </a:pPr>
            <a:r>
              <a:rPr lang="he-IL" sz="2700" dirty="0" smtClean="0"/>
              <a:t>הפגיעה התפקודית העכשווית ומוקדיה נחשבים משמעותיים יותר מאשר עצם האבחנה בקביעת זכאות להתאמות</a:t>
            </a:r>
          </a:p>
          <a:p>
            <a:pPr algn="r" rtl="1">
              <a:spcAft>
                <a:spcPts val="600"/>
              </a:spcAft>
            </a:pPr>
            <a:r>
              <a:rPr lang="he-IL" sz="2700" dirty="0" smtClean="0"/>
              <a:t>תסמיני </a:t>
            </a:r>
            <a:r>
              <a:rPr lang="en-US" sz="2700" dirty="0" smtClean="0"/>
              <a:t>ADHD</a:t>
            </a:r>
            <a:r>
              <a:rPr lang="he-IL" sz="2700" dirty="0" smtClean="0"/>
              <a:t> נמצאים במתאם מתון בלבד עם פגיעה תפקודית וגם אז, הפגיעה אינה תמיד אקדמית </a:t>
            </a:r>
            <a:r>
              <a:rPr lang="he-IL" sz="2500" dirty="0" smtClean="0"/>
              <a:t>(</a:t>
            </a:r>
            <a:r>
              <a:rPr lang="en-US" sz="1800" dirty="0" err="1" smtClean="0">
                <a:solidFill>
                  <a:prstClr val="black"/>
                </a:solidFill>
              </a:rPr>
              <a:t>Gathje</a:t>
            </a:r>
            <a:r>
              <a:rPr lang="en-US" sz="1800" dirty="0" smtClean="0">
                <a:solidFill>
                  <a:prstClr val="black"/>
                </a:solidFill>
              </a:rPr>
              <a:t>, Lewandowski, &amp; Gordon, 2008; Gordon et al., 2006</a:t>
            </a:r>
            <a:r>
              <a:rPr lang="he-IL" sz="2400" dirty="0" smtClean="0"/>
              <a:t>)</a:t>
            </a:r>
            <a:endParaRPr lang="he-IL" sz="2500" dirty="0" smtClean="0"/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endParaRPr lang="he-IL" sz="2500" dirty="0" smtClean="0">
              <a:solidFill>
                <a:srgbClr val="FF0000"/>
              </a:solidFill>
            </a:endParaRP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ADHD</a:t>
            </a:r>
            <a:r>
              <a:rPr lang="he-IL" sz="2700" b="1" dirty="0" smtClean="0">
                <a:solidFill>
                  <a:srgbClr val="FF0000"/>
                </a:solidFill>
              </a:rPr>
              <a:t> הינה הפרעה אך לא בהכרח לקות: </a:t>
            </a:r>
          </a:p>
          <a:p>
            <a:pPr marL="0" indent="0" algn="ctr" rtl="1">
              <a:spcAft>
                <a:spcPts val="600"/>
              </a:spcAft>
              <a:buNone/>
            </a:pPr>
            <a:r>
              <a:rPr lang="he-IL" sz="2700" b="1" dirty="0" smtClean="0">
                <a:solidFill>
                  <a:srgbClr val="FF0000"/>
                </a:solidFill>
              </a:rPr>
              <a:t>היא אינה פוגעת בהכרח בתפקוד בבחינות ואינה מזכה בהכרח בהתאמות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/>
          </a:p>
        </p:txBody>
      </p:sp>
      <p:sp>
        <p:nvSpPr>
          <p:cNvPr id="4" name="Down Arrow 3"/>
          <p:cNvSpPr/>
          <p:nvPr/>
        </p:nvSpPr>
        <p:spPr>
          <a:xfrm flipH="1">
            <a:off x="4388883" y="3753595"/>
            <a:ext cx="199207" cy="7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704185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סוגיות ובעיות בקביעת התאמות לפונים עם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1" y="985720"/>
            <a:ext cx="8551480" cy="534467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שונות תפקודית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קיימת שונות עצומה בין אנשים בביטוי תסמיני </a:t>
            </a:r>
            <a:r>
              <a:rPr lang="en-US" sz="2500" dirty="0" smtClean="0"/>
              <a:t>ADHD</a:t>
            </a:r>
            <a:r>
              <a:rPr lang="he-IL" sz="2500" dirty="0" smtClean="0"/>
              <a:t> (למשל, מוסחות לעומת מיקוד יתר של קשב, איטיות לעומת אימפולסיביות)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ביטוי התסמינים משתנה מאד גם בהתאם למצב (למשל, מבחן רב-ברירה מואץ, לעומת מבחן פתוח)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אין די ספרות מחקרית תקפה לגבי האופן בו </a:t>
            </a:r>
            <a:r>
              <a:rPr lang="en-US" sz="2500" dirty="0" smtClean="0"/>
              <a:t>ADHD</a:t>
            </a:r>
            <a:r>
              <a:rPr lang="he-IL" sz="2500" dirty="0" smtClean="0"/>
              <a:t>:</a:t>
            </a:r>
          </a:p>
          <a:p>
            <a:pPr lvl="3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300" dirty="0" smtClean="0"/>
              <a:t>פוגע בתפקוד במשימות אקדמיות שונות</a:t>
            </a:r>
          </a:p>
          <a:p>
            <a:pPr lvl="3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300" dirty="0" smtClean="0"/>
              <a:t>משפיע על התפקוד במבחנים ספציפיים</a:t>
            </a:r>
          </a:p>
          <a:p>
            <a:pPr marL="0" indent="0" algn="ct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FF0000"/>
                </a:solidFill>
              </a:rPr>
              <a:t>אין פרופיל התאמות ייחודי אופייני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95114" y="4845855"/>
            <a:ext cx="187190" cy="646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222195"/>
            <a:ext cx="763525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מקרה לדוגמה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4" y="1138425"/>
            <a:ext cx="7482545" cy="4886560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1200"/>
              </a:spcAft>
              <a:buNone/>
            </a:pPr>
            <a:r>
              <a:rPr lang="he-IL" sz="2500" dirty="0" smtClean="0"/>
              <a:t>ציטוטים מתוך אבחון של פונה שעמד בקריטריונים של </a:t>
            </a:r>
            <a:r>
              <a:rPr lang="en-US" sz="2500" dirty="0" smtClean="0"/>
              <a:t> </a:t>
            </a:r>
            <a:r>
              <a:rPr lang="he-IL" sz="2500" dirty="0" smtClean="0"/>
              <a:t>אבחנת </a:t>
            </a:r>
            <a:r>
              <a:rPr lang="en-US" sz="2500" dirty="0" smtClean="0"/>
              <a:t>ADHD</a:t>
            </a:r>
            <a:r>
              <a:rPr lang="he-IL" sz="2500" dirty="0" smtClean="0"/>
              <a:t>:</a:t>
            </a:r>
          </a:p>
          <a:p>
            <a:pPr marL="0" indent="0" algn="r" rtl="1">
              <a:spcAft>
                <a:spcPts val="1200"/>
              </a:spcAft>
              <a:buNone/>
            </a:pPr>
            <a:r>
              <a:rPr lang="he-IL" sz="2500" dirty="0" smtClean="0"/>
              <a:t>"הוא עבד </a:t>
            </a:r>
            <a:r>
              <a:rPr lang="he-IL" sz="2500" dirty="0">
                <a:solidFill>
                  <a:srgbClr val="157FFF"/>
                </a:solidFill>
              </a:rPr>
              <a:t>בקצב תקין</a:t>
            </a:r>
            <a:r>
              <a:rPr lang="he-IL" sz="2500" dirty="0" smtClean="0"/>
              <a:t>, </a:t>
            </a:r>
            <a:r>
              <a:rPr lang="he-IL" sz="2500" dirty="0">
                <a:solidFill>
                  <a:srgbClr val="157FFF"/>
                </a:solidFill>
              </a:rPr>
              <a:t>התרכז לאורך זמן</a:t>
            </a:r>
            <a:r>
              <a:rPr lang="he-IL" sz="2500" dirty="0" smtClean="0"/>
              <a:t>"</a:t>
            </a:r>
          </a:p>
          <a:p>
            <a:pPr marL="0" indent="0" algn="r" rtl="1">
              <a:spcAft>
                <a:spcPts val="1200"/>
              </a:spcAft>
              <a:buNone/>
            </a:pPr>
            <a:r>
              <a:rPr lang="he-IL" sz="2500" dirty="0" smtClean="0"/>
              <a:t>"הוא </a:t>
            </a:r>
            <a:r>
              <a:rPr lang="he-IL" sz="2500" dirty="0" smtClean="0">
                <a:solidFill>
                  <a:srgbClr val="157FFF"/>
                </a:solidFill>
              </a:rPr>
              <a:t>לא היה מוסח ולא נזקק להפסקות </a:t>
            </a:r>
            <a:r>
              <a:rPr lang="he-IL" sz="2500" dirty="0" smtClean="0"/>
              <a:t>מעבר למקובל"</a:t>
            </a:r>
          </a:p>
          <a:p>
            <a:pPr marL="0" indent="0" algn="r" rtl="1">
              <a:spcAft>
                <a:spcPts val="1200"/>
              </a:spcAft>
              <a:buNone/>
            </a:pPr>
            <a:r>
              <a:rPr lang="he-IL" sz="2500" dirty="0" smtClean="0"/>
              <a:t>"הוא </a:t>
            </a:r>
            <a:r>
              <a:rPr lang="he-IL" sz="2500" dirty="0" smtClean="0">
                <a:solidFill>
                  <a:srgbClr val="157FFF"/>
                </a:solidFill>
              </a:rPr>
              <a:t>עבד מתוך מוטיבציה</a:t>
            </a:r>
            <a:r>
              <a:rPr lang="he-IL" sz="2500" dirty="0" smtClean="0"/>
              <a:t>, איתר את שגיאותיו במהלך העבודה ותיקן אותן"</a:t>
            </a:r>
          </a:p>
          <a:p>
            <a:pPr marL="0" indent="0" algn="r" rtl="1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55148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סוגיות ובעיות בקביעת התאמות לפונים עם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85720"/>
            <a:ext cx="8398775" cy="5191970"/>
          </a:xfrm>
        </p:spPr>
        <p:txBody>
          <a:bodyPr>
            <a:normAutofit lnSpcReduction="10000"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עדכניות האבחון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בכ-20% מהמקרים תסמיני </a:t>
            </a:r>
            <a:r>
              <a:rPr lang="en-US" sz="2500" dirty="0" smtClean="0"/>
              <a:t>ADHD</a:t>
            </a:r>
            <a:r>
              <a:rPr lang="he-IL" sz="2500" dirty="0" smtClean="0"/>
              <a:t> מתמתנים ואף שוככים עם הגיל </a:t>
            </a:r>
            <a:r>
              <a:rPr lang="he-IL" sz="2000" dirty="0" smtClean="0"/>
              <a:t>(</a:t>
            </a:r>
            <a:r>
              <a:rPr lang="en-US" sz="2000" dirty="0" smtClean="0"/>
              <a:t>Harrison </a:t>
            </a:r>
            <a:r>
              <a:rPr lang="en-US" sz="2000" dirty="0"/>
              <a:t>&amp; Rosenblum, </a:t>
            </a:r>
            <a:r>
              <a:rPr lang="en-US" sz="2000" dirty="0" smtClean="0"/>
              <a:t>2014</a:t>
            </a:r>
            <a:r>
              <a:rPr lang="he-IL" sz="2000" dirty="0" smtClean="0"/>
              <a:t>)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במקרים רבים, גם אם לא דעכו, שכיחות התסמינים ואופיים משתנים. חלקם פוחתים בעוצמה (היפראקטיביות) וחלקם משנים את פניהם 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לכן, בעת פנייה לקבלת התאמות, הכרחי להדגים פגיעה </a:t>
            </a:r>
            <a:r>
              <a:rPr lang="he-IL" sz="2500" dirty="0" smtClean="0">
                <a:solidFill>
                  <a:srgbClr val="157FFF"/>
                </a:solidFill>
              </a:rPr>
              <a:t>עכשווית</a:t>
            </a:r>
            <a:r>
              <a:rPr lang="he-IL" sz="2500" dirty="0" smtClean="0"/>
              <a:t> בתפקודים אקדמיים ובתפקודים אחרים הרלוונטיים לבחינה</a:t>
            </a: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endParaRPr lang="he-IL" sz="2400" b="1" dirty="0" smtClean="0">
              <a:solidFill>
                <a:srgbClr val="FF0000"/>
              </a:solidFill>
            </a:endParaRP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endParaRPr lang="he-IL" sz="2400" b="1" dirty="0" smtClean="0">
              <a:solidFill>
                <a:srgbClr val="FF0000"/>
              </a:solidFill>
            </a:endParaRPr>
          </a:p>
          <a:p>
            <a:pPr marL="0" indent="0" algn="ctr" rtl="1">
              <a:spcBef>
                <a:spcPts val="1200"/>
              </a:spcBef>
              <a:spcAft>
                <a:spcPts val="600"/>
              </a:spcAft>
              <a:buNone/>
            </a:pPr>
            <a:r>
              <a:rPr lang="he-IL" sz="2400" b="1" dirty="0" smtClean="0">
                <a:solidFill>
                  <a:srgbClr val="FF0000"/>
                </a:solidFill>
              </a:rPr>
              <a:t>הערכה עדכנית הינה הכרחית!</a:t>
            </a:r>
            <a:endParaRPr lang="en-US" sz="3600" b="1" dirty="0">
              <a:solidFill>
                <a:srgbClr val="FF0000"/>
              </a:solidFill>
            </a:endParaRPr>
          </a:p>
          <a:p>
            <a:pPr algn="r" rtl="1">
              <a:spcAft>
                <a:spcPts val="600"/>
              </a:spcAft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12296" y="4439130"/>
            <a:ext cx="187190" cy="782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5" cy="610820"/>
          </a:xfrm>
        </p:spPr>
        <p:txBody>
          <a:bodyPr>
            <a:noAutofit/>
          </a:bodyPr>
          <a:lstStyle/>
          <a:p>
            <a:pPr algn="ct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מבוא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4" y="1138425"/>
            <a:ext cx="7329841" cy="351221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 smtClean="0">
                <a:solidFill>
                  <a:srgbClr val="157FFF"/>
                </a:solidFill>
              </a:rPr>
              <a:t>מטרה</a:t>
            </a:r>
            <a:endParaRPr lang="en-US" dirty="0" smtClean="0"/>
          </a:p>
          <a:p>
            <a:pPr algn="r" rtl="1"/>
            <a:r>
              <a:rPr lang="he-IL" dirty="0" smtClean="0"/>
              <a:t>הצגת עקרונות מבוססי ראיות לקביעת התאמות בחינה</a:t>
            </a:r>
          </a:p>
          <a:p>
            <a:pPr algn="r" rtl="1"/>
            <a:r>
              <a:rPr lang="he-IL" dirty="0" smtClean="0"/>
              <a:t>הצגת הדילמות הייחודיות להתאמת תנאי בחינה עבור נבחנים עם </a:t>
            </a:r>
            <a:r>
              <a:rPr lang="en-US" dirty="0" smtClean="0"/>
              <a:t>ADHD</a:t>
            </a:r>
            <a:endParaRPr lang="he-IL" dirty="0" smtClean="0"/>
          </a:p>
          <a:p>
            <a:pPr marL="0" indent="0" algn="r" rtl="1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netdoctor.cdnds.net/15/45/1600x800/landscape-1446742178-g-adhd-controversial-153342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4497935"/>
            <a:ext cx="2644511" cy="13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704185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סוגיות ובעיות בקביעת התאמות לפונים עם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33015"/>
            <a:ext cx="8398775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הוגנות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אבחון לא מהימן של </a:t>
            </a:r>
            <a:r>
              <a:rPr lang="en-US" sz="2500" dirty="0" smtClean="0"/>
              <a:t>ADHD</a:t>
            </a:r>
            <a:r>
              <a:rPr lang="he-IL" sz="2500" dirty="0" smtClean="0"/>
              <a:t> – למעשה, כל מי שמבקש את האבחנה, מקבל אותה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העדר ספרות מחקרית בנוגע ליעילות ולתקפות של התאמות ב-</a:t>
            </a:r>
            <a:r>
              <a:rPr lang="en-US" sz="2500" dirty="0" smtClean="0"/>
              <a:t>ADHD</a:t>
            </a:r>
            <a:r>
              <a:rPr lang="he-IL" sz="2500" dirty="0" smtClean="0"/>
              <a:t> – אין כמעט מחקר שיטתי המדגים שיפור דיפרנציאלי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התאמות לא מבוקרות פוגעות בדיוק המדידה וכן בהוגנות כלפי כלל הנבחנים</a:t>
            </a:r>
            <a:endParaRPr lang="he-IL" sz="2000" dirty="0" smtClean="0"/>
          </a:p>
          <a:p>
            <a:pPr algn="r" rtl="1">
              <a:spcAft>
                <a:spcPts val="600"/>
              </a:spcAft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-media-cache-ak0.pinimg.com/736x/10/39/71/103971d1a264cc99bd219191ae73a90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039820"/>
            <a:ext cx="4123035" cy="26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מסקנות והשלכות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985720"/>
            <a:ext cx="8093365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dirty="0" smtClean="0"/>
              <a:t>בהעדר פרוטוקול מסודר, אחיד ומוסכם לאבחון </a:t>
            </a:r>
            <a:r>
              <a:rPr lang="en-US" sz="2500" dirty="0" smtClean="0"/>
              <a:t>ADHD</a:t>
            </a:r>
            <a:r>
              <a:rPr lang="he-IL" sz="2500" dirty="0" smtClean="0"/>
              <a:t>, ונוכח השונות הרבה והעדר הנתונים באבחונים, אנו נאלצים: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לחפש את העדויות בעצמנו – בתעודות בית הספר, </a:t>
            </a:r>
            <a:r>
              <a:rPr lang="he-IL" sz="2500" dirty="0" err="1" smtClean="0"/>
              <a:t>בחוו"ד</a:t>
            </a:r>
            <a:r>
              <a:rPr lang="he-IL" sz="2500" dirty="0" smtClean="0"/>
              <a:t> מורים, במסמכים שונים מגיל צעיר וכו'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לקבוע התאמות על סמך ההיגיון, בהתבסס על המידע שנאסף:</a:t>
            </a:r>
          </a:p>
          <a:p>
            <a:pPr lvl="2" algn="r" rtl="1">
              <a:spcAft>
                <a:spcPts val="600"/>
              </a:spcAft>
            </a:pPr>
            <a:r>
              <a:rPr lang="he-IL" sz="2500" dirty="0" smtClean="0"/>
              <a:t>מידת הפגיעה בתפקודים רלוונטיים שונים (למשל, חישובים, כתיבה, ארגון)</a:t>
            </a:r>
          </a:p>
          <a:p>
            <a:pPr lvl="2" algn="r" rtl="1">
              <a:spcAft>
                <a:spcPts val="600"/>
              </a:spcAft>
            </a:pPr>
            <a:r>
              <a:rPr lang="he-IL" sz="2500" dirty="0" smtClean="0"/>
              <a:t>דרכים אפשריות לפיצוי</a:t>
            </a:r>
          </a:p>
          <a:p>
            <a:pPr algn="r" rtl="1">
              <a:spcAft>
                <a:spcPts val="600"/>
              </a:spcAft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התאמות לנבחנים עם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985720"/>
            <a:ext cx="8398775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dirty="0" smtClean="0"/>
              <a:t>התאמות אפשריות: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הפסקות בין פרקי הבחינה </a:t>
            </a:r>
            <a:r>
              <a:rPr lang="he-IL" sz="2500" dirty="0" smtClean="0"/>
              <a:t>– לבעיות בקשב מתמשך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הגבלת מספר הנבחנים בחדר </a:t>
            </a:r>
            <a:r>
              <a:rPr lang="he-IL" sz="2500" dirty="0" smtClean="0"/>
              <a:t>– למניעת מוסחות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שימוש ב</a:t>
            </a:r>
            <a:r>
              <a:rPr lang="he-IL" sz="2500" dirty="0" smtClean="0">
                <a:solidFill>
                  <a:srgbClr val="157FFF"/>
                </a:solidFill>
              </a:rPr>
              <a:t>מחשבון</a:t>
            </a:r>
            <a:r>
              <a:rPr lang="he-IL" sz="2500" dirty="0" smtClean="0"/>
              <a:t>, </a:t>
            </a:r>
            <a:r>
              <a:rPr lang="he-IL" sz="2500" dirty="0" smtClean="0">
                <a:solidFill>
                  <a:srgbClr val="157FFF"/>
                </a:solidFill>
              </a:rPr>
              <a:t>תשובון מוגדל</a:t>
            </a:r>
            <a:r>
              <a:rPr lang="he-IL" sz="2500" dirty="0" smtClean="0"/>
              <a:t> – למניעת טעויות אימפולסיביות (למשל, טעויות חישוב, הסטה)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srgbClr val="157FFF"/>
                </a:solidFill>
              </a:rPr>
              <a:t>תוספת זמן במטלת הכתיבה </a:t>
            </a:r>
            <a:r>
              <a:rPr lang="he-IL" sz="2500" dirty="0" smtClean="0"/>
              <a:t>– לסיוע בקשיי ארגון הטקסט</a:t>
            </a:r>
          </a:p>
          <a:p>
            <a:pPr algn="r" rtl="1">
              <a:spcAft>
                <a:spcPts val="600"/>
              </a:spcAft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http://www.highway100.co.il/wp-content/uploads/2012/06/imag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69" y="4497934"/>
            <a:ext cx="2591872" cy="106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33015"/>
            <a:ext cx="8398775" cy="4733855"/>
          </a:xfrm>
        </p:spPr>
        <p:txBody>
          <a:bodyPr>
            <a:normAutofit/>
          </a:bodyPr>
          <a:lstStyle/>
          <a:p>
            <a:pPr algn="r" rtl="1">
              <a:spcAft>
                <a:spcPts val="600"/>
              </a:spcAft>
            </a:pPr>
            <a:r>
              <a:rPr lang="he-IL" sz="2500" dirty="0" smtClean="0"/>
              <a:t>מספר עצום של בקשות לתוספת זמן – מפונים וממאבחנים כאחד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נתפסת כהתאמה היעילה והמתאימה ביותר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מאחר שהמבחן מואץ באופן מתון, תוספת זמן מסייעת לכל הנבחנים – </a:t>
            </a:r>
            <a:r>
              <a:rPr lang="he-IL" sz="2500" dirty="0" smtClean="0">
                <a:solidFill>
                  <a:srgbClr val="157FFF"/>
                </a:solidFill>
              </a:rPr>
              <a:t>הדגמת שיפור דיפרנציאלי הינה קריטית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78414" y="3210367"/>
            <a:ext cx="4123035" cy="2424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400" dirty="0" smtClean="0"/>
              <a:t>הארכת זמן המבחן מעמיסה על משאבי הקשב של הנבחן</a:t>
            </a:r>
          </a:p>
          <a:p>
            <a:pPr algn="r" rtl="1"/>
            <a:r>
              <a:rPr lang="he-IL" sz="2400" dirty="0" smtClean="0"/>
              <a:t>קשיים בקשב מתמשך: לעיתים קרובות יוצאים לפני תום הזמן</a:t>
            </a:r>
            <a:endParaRPr lang="en-US" sz="2400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77409" y="3276295"/>
            <a:ext cx="4123035" cy="1527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400" dirty="0" smtClean="0"/>
              <a:t>טענה לעיבוד איטי</a:t>
            </a:r>
          </a:p>
          <a:p>
            <a:pPr algn="r" rtl="1"/>
            <a:r>
              <a:rPr lang="he-IL" sz="2400" dirty="0" smtClean="0"/>
              <a:t>מוסחות, צורך בקריאות חוזרות</a:t>
            </a:r>
            <a:endParaRPr lang="en-US" sz="2400" dirty="0" smtClean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128720" y="2813230"/>
            <a:ext cx="1832460" cy="62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 smtClean="0">
                <a:solidFill>
                  <a:srgbClr val="C00000"/>
                </a:solidFill>
              </a:rPr>
              <a:t>נגד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709870" y="2828354"/>
            <a:ext cx="1832460" cy="62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dirty="0" smtClean="0">
                <a:solidFill>
                  <a:srgbClr val="C00000"/>
                </a:solidFill>
              </a:rPr>
              <a:t>בעד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62" l="461" r="99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4956050"/>
            <a:ext cx="1832460" cy="16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985720"/>
            <a:ext cx="7482544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dirty="0" smtClean="0">
                <a:solidFill>
                  <a:srgbClr val="157FFF"/>
                </a:solidFill>
              </a:rPr>
              <a:t>יעילות: </a:t>
            </a:r>
            <a:r>
              <a:rPr lang="he-IL" sz="2500" dirty="0" smtClean="0"/>
              <a:t>עדויות סותרות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prstClr val="black"/>
                </a:solidFill>
              </a:rPr>
              <a:t>סטודנטים עם רמה גבוהה יותר של תסמיני </a:t>
            </a:r>
            <a:r>
              <a:rPr lang="en-US" sz="2500" dirty="0" smtClean="0">
                <a:solidFill>
                  <a:prstClr val="black"/>
                </a:solidFill>
              </a:rPr>
              <a:t>ADHD</a:t>
            </a:r>
            <a:r>
              <a:rPr lang="he-IL" sz="2500" dirty="0" smtClean="0">
                <a:solidFill>
                  <a:prstClr val="black"/>
                </a:solidFill>
              </a:rPr>
              <a:t> וקשיים בכישורים ניהוליים, הפיקו </a:t>
            </a:r>
            <a:r>
              <a:rPr lang="he-IL" sz="2500" u="sng" dirty="0" smtClean="0">
                <a:solidFill>
                  <a:prstClr val="black"/>
                </a:solidFill>
              </a:rPr>
              <a:t>פחות</a:t>
            </a:r>
            <a:r>
              <a:rPr lang="he-IL" sz="2500" dirty="0" smtClean="0">
                <a:solidFill>
                  <a:prstClr val="black"/>
                </a:solidFill>
              </a:rPr>
              <a:t> תועלת מתוספת זמן </a:t>
            </a:r>
            <a:r>
              <a:rPr lang="he-IL" sz="1800" dirty="0" smtClean="0">
                <a:solidFill>
                  <a:prstClr val="black"/>
                </a:solidFill>
              </a:rPr>
              <a:t>(</a:t>
            </a:r>
            <a:r>
              <a:rPr lang="en-US" sz="1800" dirty="0" err="1" smtClean="0">
                <a:solidFill>
                  <a:prstClr val="black"/>
                </a:solidFill>
              </a:rPr>
              <a:t>Lovette</a:t>
            </a:r>
            <a:r>
              <a:rPr lang="en-US" sz="1800" dirty="0" smtClean="0">
                <a:solidFill>
                  <a:prstClr val="black"/>
                </a:solidFill>
              </a:rPr>
              <a:t> &amp; Ashley, 2015</a:t>
            </a:r>
            <a:r>
              <a:rPr lang="he-IL" sz="1800" dirty="0" smtClean="0">
                <a:solidFill>
                  <a:prstClr val="black"/>
                </a:solidFill>
              </a:rPr>
              <a:t>)</a:t>
            </a: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Aft>
                <a:spcPts val="600"/>
              </a:spcAft>
            </a:pPr>
            <a:r>
              <a:rPr lang="he-IL" sz="2500" dirty="0" smtClean="0">
                <a:solidFill>
                  <a:prstClr val="black"/>
                </a:solidFill>
              </a:rPr>
              <a:t>תפיסות הסטודנטים את צרכי הזמן שלהם (מידת היעילות) לא חזתה את התועלת הממשית שהפיקו מההתאמה</a:t>
            </a: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http://msc.wcdn.co.il/archive/359241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5" y="4650639"/>
            <a:ext cx="1664999" cy="16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985720"/>
            <a:ext cx="7787955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1800"/>
              </a:spcAft>
              <a:buNone/>
            </a:pPr>
            <a:r>
              <a:rPr lang="he-IL" sz="2500" dirty="0" smtClean="0">
                <a:solidFill>
                  <a:srgbClr val="157FFF"/>
                </a:solidFill>
              </a:rPr>
              <a:t>תקפות: </a:t>
            </a:r>
            <a:r>
              <a:rPr lang="he-IL" sz="2500" dirty="0" smtClean="0"/>
              <a:t>אין עדות ל"שיפור דיפרנציאלי"</a:t>
            </a: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סטודנטים ללא </a:t>
            </a:r>
            <a:r>
              <a:rPr lang="en-US" sz="2500" dirty="0" smtClean="0"/>
              <a:t>ADHD</a:t>
            </a:r>
            <a:r>
              <a:rPr lang="he-IL" sz="2500" dirty="0" smtClean="0"/>
              <a:t> הפיקו באופן משמעותי תועלת רבה יותר מתוספת זמן לעומת סטודנטים עם </a:t>
            </a:r>
            <a:r>
              <a:rPr lang="en-US" sz="2500" dirty="0" smtClean="0"/>
              <a:t>ADHD</a:t>
            </a:r>
            <a:r>
              <a:rPr lang="he-IL" sz="2500" dirty="0" smtClean="0"/>
              <a:t> </a:t>
            </a:r>
            <a:r>
              <a:rPr lang="he-IL" sz="2000" dirty="0" smtClean="0"/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Lewandowski</a:t>
            </a:r>
            <a:r>
              <a:rPr lang="en-US" sz="2000" dirty="0">
                <a:solidFill>
                  <a:prstClr val="black"/>
                </a:solidFill>
              </a:rPr>
              <a:t>, Lovett, Parolin, Gordon, &amp; Codding , </a:t>
            </a:r>
            <a:r>
              <a:rPr lang="en-US" sz="2000" dirty="0" smtClean="0">
                <a:solidFill>
                  <a:prstClr val="black"/>
                </a:solidFill>
              </a:rPr>
              <a:t>2007</a:t>
            </a:r>
            <a:r>
              <a:rPr lang="he-IL" sz="2000" dirty="0" smtClean="0">
                <a:solidFill>
                  <a:prstClr val="black"/>
                </a:solidFill>
              </a:rPr>
              <a:t>)</a:t>
            </a:r>
            <a:endParaRPr lang="en-US" sz="2500" dirty="0">
              <a:solidFill>
                <a:prstClr val="black"/>
              </a:solidFill>
            </a:endParaRPr>
          </a:p>
          <a:p>
            <a:pPr algn="r" rtl="1">
              <a:spcAft>
                <a:spcPts val="600"/>
              </a:spcAft>
            </a:pPr>
            <a:r>
              <a:rPr lang="he-IL" sz="2500" dirty="0" smtClean="0"/>
              <a:t>תוספת זמן העניקה יתרון לקבוצות נבחנים עם </a:t>
            </a:r>
            <a:r>
              <a:rPr lang="en-US" sz="2500" dirty="0" smtClean="0"/>
              <a:t>ADHD</a:t>
            </a:r>
            <a:r>
              <a:rPr lang="he-IL" sz="2500" dirty="0" smtClean="0"/>
              <a:t>, יתרון שעלול שלא להיות ספציפי והוגן </a:t>
            </a:r>
            <a:r>
              <a:rPr lang="he-IL" sz="2000" dirty="0" smtClean="0"/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Miller</a:t>
            </a:r>
            <a:r>
              <a:rPr lang="en-US" sz="2000" dirty="0">
                <a:solidFill>
                  <a:prstClr val="black"/>
                </a:solidFill>
              </a:rPr>
              <a:t>, Lawrence, Lewandowski, &amp; </a:t>
            </a:r>
            <a:r>
              <a:rPr lang="en-US" sz="2000" dirty="0" err="1">
                <a:solidFill>
                  <a:prstClr val="black"/>
                </a:solidFill>
              </a:rPr>
              <a:t>Antshel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smtClean="0">
                <a:solidFill>
                  <a:prstClr val="black"/>
                </a:solidFill>
              </a:rPr>
              <a:t>2013</a:t>
            </a:r>
            <a:r>
              <a:rPr lang="he-IL" sz="2000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833015"/>
            <a:ext cx="7787954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1200"/>
              </a:spcAft>
              <a:buNone/>
            </a:pPr>
            <a:r>
              <a:rPr lang="he-IL" sz="2500" dirty="0" smtClean="0"/>
              <a:t>שני מחקרים על השפעת תוספת זמן בבחינה הפסיכומטרית (מאל"ו):</a:t>
            </a:r>
          </a:p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מחקר  1 – השפעת תוספת זמן על תפקודם של נבחנים עם </a:t>
            </a:r>
            <a:r>
              <a:rPr lang="en-US" sz="2500" b="1" dirty="0" smtClean="0">
                <a:solidFill>
                  <a:srgbClr val="157FFF"/>
                </a:solidFill>
              </a:rPr>
              <a:t>ADHD</a:t>
            </a:r>
            <a:r>
              <a:rPr lang="he-IL" sz="2500" b="1" dirty="0" smtClean="0">
                <a:solidFill>
                  <a:srgbClr val="157FFF"/>
                </a:solidFill>
              </a:rPr>
              <a:t> בבחינה הפסיכומטרית </a:t>
            </a:r>
            <a:r>
              <a:rPr lang="he-IL" sz="2000" b="1" dirty="0" smtClean="0">
                <a:solidFill>
                  <a:srgbClr val="157FFF"/>
                </a:solidFill>
              </a:rPr>
              <a:t>(אנגל, 2008)</a:t>
            </a:r>
            <a:r>
              <a:rPr lang="he-IL" sz="2500" b="1" dirty="0" smtClean="0">
                <a:solidFill>
                  <a:srgbClr val="157FFF"/>
                </a:solidFill>
              </a:rPr>
              <a:t>: </a:t>
            </a:r>
          </a:p>
          <a:p>
            <a:pPr algn="r" rtl="1"/>
            <a:r>
              <a:rPr lang="he-IL" sz="2500" dirty="0" smtClean="0"/>
              <a:t>תוספת זמן שיפרה את תפקודם של כלל הנבחנים, ללא עדות לשיפור דיפרנציאלי</a:t>
            </a:r>
          </a:p>
          <a:p>
            <a:pPr algn="r" rtl="1"/>
            <a:r>
              <a:rPr lang="he-IL" sz="2500" dirty="0" smtClean="0"/>
              <a:t>גם תפקודה של תת קבוצה של נבחנים בעלי </a:t>
            </a:r>
            <a:r>
              <a:rPr lang="en-US" sz="2500" dirty="0" smtClean="0"/>
              <a:t>ADHD</a:t>
            </a:r>
            <a:r>
              <a:rPr lang="he-IL" sz="2500" dirty="0" smtClean="0"/>
              <a:t> חמור לא נתרמה מהזמן באופן שונה</a:t>
            </a:r>
          </a:p>
          <a:p>
            <a:pPr algn="r" rtl="1"/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9341" r="8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4956048"/>
            <a:ext cx="2595985" cy="17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33015"/>
            <a:ext cx="8398774" cy="473385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מחקר  2 – </a:t>
            </a:r>
            <a:r>
              <a:rPr lang="he-IL" sz="2200" b="1" dirty="0">
                <a:solidFill>
                  <a:srgbClr val="157FFF"/>
                </a:solidFill>
              </a:rPr>
              <a:t>היעילות והתקפות של בחינה ממוחשבת אדפטיבית (מפע"ם) כהתאמה לנבחנים עם </a:t>
            </a:r>
            <a:r>
              <a:rPr lang="en-US" sz="2200" b="1" dirty="0" smtClean="0">
                <a:solidFill>
                  <a:srgbClr val="157FFF"/>
                </a:solidFill>
              </a:rPr>
              <a:t>ADHD</a:t>
            </a:r>
            <a:r>
              <a:rPr lang="he-IL" sz="2200" b="1" dirty="0" smtClean="0">
                <a:solidFill>
                  <a:srgbClr val="157FFF"/>
                </a:solidFill>
              </a:rPr>
              <a:t> </a:t>
            </a:r>
            <a:r>
              <a:rPr lang="he-IL" sz="1800" b="1" dirty="0" smtClean="0">
                <a:solidFill>
                  <a:srgbClr val="157FFF"/>
                </a:solidFill>
              </a:rPr>
              <a:t>(</a:t>
            </a:r>
            <a:r>
              <a:rPr lang="he-IL" sz="1800" b="1" dirty="0" err="1">
                <a:solidFill>
                  <a:srgbClr val="157FFF"/>
                </a:solidFill>
              </a:rPr>
              <a:t>סקה</a:t>
            </a:r>
            <a:r>
              <a:rPr lang="he-IL" sz="1800" b="1" dirty="0">
                <a:solidFill>
                  <a:srgbClr val="157FFF"/>
                </a:solidFill>
              </a:rPr>
              <a:t>, באומר, רוזנברג </a:t>
            </a:r>
            <a:r>
              <a:rPr lang="he-IL" sz="1800" b="1" dirty="0" err="1">
                <a:solidFill>
                  <a:srgbClr val="157FFF"/>
                </a:solidFill>
              </a:rPr>
              <a:t>ומלינוביץ</a:t>
            </a:r>
            <a:r>
              <a:rPr lang="he-IL" sz="1800" b="1" dirty="0">
                <a:solidFill>
                  <a:srgbClr val="157FFF"/>
                </a:solidFill>
              </a:rPr>
              <a:t>, 2016):</a:t>
            </a:r>
            <a:endParaRPr lang="he-IL" sz="2200" b="1" dirty="0">
              <a:solidFill>
                <a:srgbClr val="157FFF"/>
              </a:solidFill>
            </a:endParaRPr>
          </a:p>
          <a:p>
            <a:pPr algn="r" rtl="1">
              <a:spcBef>
                <a:spcPts val="1200"/>
              </a:spcBef>
              <a:spcAft>
                <a:spcPts val="600"/>
              </a:spcAft>
            </a:pPr>
            <a:r>
              <a:rPr lang="he-IL" sz="2500" dirty="0"/>
              <a:t>תפקודם של נבחנים עם וללא </a:t>
            </a:r>
            <a:r>
              <a:rPr lang="en-US" sz="2500" dirty="0"/>
              <a:t>ADHD</a:t>
            </a:r>
            <a:r>
              <a:rPr lang="he-IL" sz="2500" dirty="0"/>
              <a:t> בבחינת </a:t>
            </a:r>
            <a:r>
              <a:rPr lang="he-IL" sz="2500" dirty="0" smtClean="0"/>
              <a:t>מפע"ם: בחינה אדפטיבית ממוחשבת במסגרת זמן מרווחת מאד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he-IL" sz="2500" dirty="0" smtClean="0"/>
              <a:t>עבור נבחנים ללא לקויות ציון מפע"ם שקול לציון נייר ועיפרון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/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/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9341" r="8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368"/>
            <a:ext cx="1297992" cy="10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98690"/>
              </p:ext>
            </p:extLst>
          </p:nvPr>
        </p:nvGraphicFramePr>
        <p:xfrm>
          <a:off x="1212490" y="3490986"/>
          <a:ext cx="7177136" cy="277989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7823"/>
                <a:gridCol w="1495956"/>
                <a:gridCol w="2139506"/>
                <a:gridCol w="2203851"/>
              </a:tblGrid>
              <a:tr h="599607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סוג בחינה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ADHD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ללא </a:t>
                      </a:r>
                      <a:r>
                        <a:rPr lang="en-US" sz="1800" dirty="0">
                          <a:effectLst/>
                        </a:rPr>
                        <a:t>ADHD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1841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מפע"ם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קבוצת המחקר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N=58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ביקורת </a:t>
                      </a:r>
                      <a:r>
                        <a:rPr lang="he-IL" sz="1800" dirty="0">
                          <a:effectLst/>
                        </a:rPr>
                        <a:t>מפע"ם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N=83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3066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ני"ע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ביקורת </a:t>
                      </a:r>
                      <a:r>
                        <a:rPr lang="en-US" sz="1800" dirty="0">
                          <a:effectLst/>
                        </a:rPr>
                        <a:t>ADHD</a:t>
                      </a:r>
                      <a:r>
                        <a:rPr lang="he-IL" sz="1800" dirty="0">
                          <a:effectLst/>
                        </a:rPr>
                        <a:t> (בחינת ני"ע מותאמת) 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N=61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ביקורת </a:t>
                      </a:r>
                      <a:r>
                        <a:rPr lang="he-IL" sz="1800" dirty="0">
                          <a:effectLst/>
                        </a:rPr>
                        <a:t>רגילה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(בחינת ני"ע רגילה)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 = 56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33015"/>
            <a:ext cx="8398774" cy="5650085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he-IL" sz="3100" b="1" dirty="0" smtClean="0">
                <a:solidFill>
                  <a:srgbClr val="157FFF"/>
                </a:solidFill>
              </a:rPr>
              <a:t>מחקר 2</a:t>
            </a:r>
          </a:p>
          <a:p>
            <a:pPr marL="0" indent="0" algn="r" rtl="1">
              <a:buNone/>
            </a:pPr>
            <a:endParaRPr lang="he-IL" sz="2500" b="1" dirty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b="1" dirty="0" smtClean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b="1" dirty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b="1" dirty="0" smtClean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b="1" dirty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b="1" dirty="0" smtClean="0">
              <a:solidFill>
                <a:srgbClr val="157FFF"/>
              </a:solidFill>
            </a:endParaRPr>
          </a:p>
          <a:p>
            <a:pPr marL="0" indent="0" algn="r" rtl="1">
              <a:buNone/>
            </a:pPr>
            <a:endParaRPr lang="he-IL" sz="2500" dirty="0" smtClean="0"/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5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endParaRPr lang="he-IL" sz="2900" dirty="0" smtClean="0">
              <a:solidFill>
                <a:prstClr val="black"/>
              </a:solidFill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</a:pPr>
            <a:r>
              <a:rPr lang="he-IL" sz="2900" dirty="0" smtClean="0">
                <a:solidFill>
                  <a:prstClr val="black"/>
                </a:solidFill>
              </a:rPr>
              <a:t>לא נמצאה עדות לשיפור דיפרנציאלי בציוני קבוצת הנבחנים בעלי </a:t>
            </a:r>
            <a:r>
              <a:rPr lang="en-US" sz="2900" dirty="0" smtClean="0">
                <a:solidFill>
                  <a:prstClr val="black"/>
                </a:solidFill>
              </a:rPr>
              <a:t>ADHD</a:t>
            </a:r>
            <a:r>
              <a:rPr lang="he-IL" sz="2900" dirty="0" smtClean="0">
                <a:solidFill>
                  <a:prstClr val="black"/>
                </a:solidFill>
              </a:rPr>
              <a:t> </a:t>
            </a:r>
            <a:r>
              <a:rPr lang="he-IL" sz="2300" dirty="0" smtClean="0">
                <a:solidFill>
                  <a:prstClr val="black"/>
                </a:solidFill>
              </a:rPr>
              <a:t>(ציונים מתוקנים ליכולת)</a:t>
            </a:r>
            <a:endParaRPr lang="en-US" sz="2300" dirty="0" smtClean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291131"/>
            <a:ext cx="6719019" cy="412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9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555" y="5587963"/>
            <a:ext cx="86950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לא </a:t>
            </a:r>
            <a:r>
              <a:rPr lang="he-IL" sz="2400" dirty="0"/>
              <a:t>נמצא קשר בין העדפתו של הנבחן באשר לסוג הבחינה </a:t>
            </a:r>
            <a:r>
              <a:rPr lang="he-IL" sz="2400" dirty="0" smtClean="0"/>
              <a:t>לבין השיפור </a:t>
            </a:r>
            <a:r>
              <a:rPr lang="he-IL" sz="2400" dirty="0" err="1" smtClean="0"/>
              <a:t>בציונו</a:t>
            </a:r>
            <a:r>
              <a:rPr lang="he-IL" sz="2400" dirty="0" smtClean="0"/>
              <a:t> (אם בכלל)</a:t>
            </a:r>
            <a:endParaRPr lang="he-IL" sz="2400" dirty="0"/>
          </a:p>
          <a:p>
            <a:pPr rtl="1"/>
            <a:endParaRPr lang="he-I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970886"/>
            <a:ext cx="1221640" cy="11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4" y="1761576"/>
            <a:ext cx="6871725" cy="38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3225" y="985720"/>
            <a:ext cx="416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b="1" dirty="0">
                <a:solidFill>
                  <a:srgbClr val="157FFF"/>
                </a:solidFill>
              </a:rPr>
              <a:t>מחקר </a:t>
            </a:r>
            <a:r>
              <a:rPr lang="he-IL" sz="2400" b="1" dirty="0" smtClean="0">
                <a:solidFill>
                  <a:srgbClr val="157FFF"/>
                </a:solidFill>
              </a:rPr>
              <a:t>2 – העדפת אחת הבחינות</a:t>
            </a:r>
            <a:endParaRPr lang="he-IL" sz="2400" b="1" dirty="0">
              <a:solidFill>
                <a:srgbClr val="157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7940660" cy="610820"/>
          </a:xfrm>
        </p:spPr>
        <p:txBody>
          <a:bodyPr>
            <a:noAutofit/>
          </a:bodyPr>
          <a:lstStyle/>
          <a:p>
            <a:pPr algn="ct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עקרונות מבוססי-ראיות לקביעת התאמות בחינה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291130"/>
            <a:ext cx="8093365" cy="4428445"/>
          </a:xfrm>
        </p:spPr>
        <p:txBody>
          <a:bodyPr>
            <a:normAutofit/>
          </a:bodyPr>
          <a:lstStyle/>
          <a:p>
            <a:pPr algn="r" rtl="1"/>
            <a:r>
              <a:rPr lang="he-IL" sz="2500" dirty="0" smtClean="0"/>
              <a:t>המטרה המרכזית: עקיפת לקות שאינה רלוונטית תוך פגיעה מינימלית במשתנים הנמדדים ובהוגנות הכללית</a:t>
            </a:r>
          </a:p>
          <a:p>
            <a:pPr algn="r" rtl="1"/>
            <a:r>
              <a:rPr lang="he-IL" sz="2500" dirty="0" smtClean="0"/>
              <a:t>עקרונות מבוססי ראיות:</a:t>
            </a:r>
          </a:p>
          <a:p>
            <a:pPr lvl="2" algn="r" rtl="1"/>
            <a:r>
              <a:rPr lang="he-IL" sz="2500" b="1" dirty="0" smtClean="0">
                <a:solidFill>
                  <a:srgbClr val="157FFF"/>
                </a:solidFill>
              </a:rPr>
              <a:t>יעילו</a:t>
            </a:r>
            <a:r>
              <a:rPr lang="he-IL" sz="2500" b="1" dirty="0">
                <a:solidFill>
                  <a:srgbClr val="157FFF"/>
                </a:solidFill>
              </a:rPr>
              <a:t>ת: </a:t>
            </a:r>
            <a:r>
              <a:rPr lang="he-IL" sz="2500" dirty="0" smtClean="0"/>
              <a:t>עדות לשיפור בתפקוד</a:t>
            </a:r>
          </a:p>
          <a:p>
            <a:pPr lvl="2" algn="r" rtl="1"/>
            <a:r>
              <a:rPr lang="he-IL" sz="2500" b="1" dirty="0">
                <a:solidFill>
                  <a:srgbClr val="157FFF"/>
                </a:solidFill>
              </a:rPr>
              <a:t>תוקף: </a:t>
            </a:r>
            <a:r>
              <a:rPr lang="he-IL" sz="2500" dirty="0" smtClean="0"/>
              <a:t>עדות לשיפור דיפרנציאלי</a:t>
            </a:r>
          </a:p>
          <a:p>
            <a:pPr algn="r" rtl="1">
              <a:spcBef>
                <a:spcPts val="1800"/>
              </a:spcBef>
            </a:pPr>
            <a:r>
              <a:rPr lang="en-US" sz="2400" dirty="0" err="1" smtClean="0"/>
              <a:t>Sireci</a:t>
            </a:r>
            <a:r>
              <a:rPr lang="en-US" sz="2400" dirty="0"/>
              <a:t>, </a:t>
            </a:r>
            <a:r>
              <a:rPr lang="en-US" sz="2400" dirty="0" err="1"/>
              <a:t>Scarpti</a:t>
            </a:r>
            <a:r>
              <a:rPr lang="en-US" sz="2400" dirty="0"/>
              <a:t>, &amp; Li (2005</a:t>
            </a:r>
            <a:r>
              <a:rPr lang="en-US" sz="2400" dirty="0" smtClean="0"/>
              <a:t>)</a:t>
            </a:r>
            <a:r>
              <a:rPr lang="he-IL" sz="2500" dirty="0" smtClean="0"/>
              <a:t>: שיפור דיפרנציאלי מרמז על פיצוי במאפיין מהותי ללקות</a:t>
            </a:r>
          </a:p>
          <a:p>
            <a:pPr algn="r" rtl="1"/>
            <a:r>
              <a:rPr lang="he-IL" sz="2500" dirty="0" smtClean="0"/>
              <a:t>ולא – סיכון לפיצוי יתר ולאפליה כנגד נבחנים ללא התאמות: פגיעה בתוקף ובהוגנות הבחינה</a:t>
            </a:r>
            <a:endParaRPr lang="en-US" sz="2500" dirty="0" smtClean="0"/>
          </a:p>
          <a:p>
            <a:endParaRPr lang="en-US" sz="25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02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5" y="1494186"/>
            <a:ext cx="7787955" cy="407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979" y="5566870"/>
            <a:ext cx="8856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כמחצית מהנבחנים עם </a:t>
            </a:r>
            <a:r>
              <a:rPr lang="en-US" sz="2400" dirty="0" smtClean="0"/>
              <a:t>ADHD</a:t>
            </a:r>
            <a:r>
              <a:rPr lang="he-IL" sz="2400" dirty="0" smtClean="0"/>
              <a:t> העריכו כי בבחינה האמיתית יצליחו פחות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אין קשר </a:t>
            </a:r>
            <a:r>
              <a:rPr lang="he-IL" sz="2400" dirty="0"/>
              <a:t>בין הערכת הנבחן </a:t>
            </a:r>
            <a:r>
              <a:rPr lang="he-IL" sz="2400" dirty="0" smtClean="0"/>
              <a:t>לבין השינוי בהצלחתו בפועל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5" y="2429218"/>
            <a:ext cx="1074370" cy="99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5269" y="985720"/>
            <a:ext cx="605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b="1" dirty="0">
                <a:solidFill>
                  <a:srgbClr val="157FFF"/>
                </a:solidFill>
              </a:rPr>
              <a:t>מחקר </a:t>
            </a:r>
            <a:r>
              <a:rPr lang="he-IL" sz="2400" b="1" dirty="0" smtClean="0">
                <a:solidFill>
                  <a:srgbClr val="157FFF"/>
                </a:solidFill>
              </a:rPr>
              <a:t> 2 – הערכת הצלחה (נבחני מפע"ם בלבד)</a:t>
            </a:r>
            <a:endParaRPr lang="he-IL" sz="2400" b="1" dirty="0">
              <a:solidFill>
                <a:srgbClr val="157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833015"/>
            <a:ext cx="7940660" cy="5039265"/>
          </a:xfrm>
        </p:spPr>
        <p:txBody>
          <a:bodyPr>
            <a:normAutofit lnSpcReduction="10000"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מחקר 2 – ממצאים נוספים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נבחנים עם </a:t>
            </a:r>
            <a:r>
              <a:rPr lang="en-US" sz="2400" dirty="0" smtClean="0"/>
              <a:t>ADHD</a:t>
            </a:r>
            <a:r>
              <a:rPr lang="he-IL" sz="2400" dirty="0" smtClean="0"/>
              <a:t> השתמשו בזמן ארוך יותר משמעותית למענה על כל סוגי הפריטים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אולם, </a:t>
            </a:r>
            <a:r>
              <a:rPr lang="he-IL" sz="2400" dirty="0" smtClean="0">
                <a:solidFill>
                  <a:srgbClr val="157FFF"/>
                </a:solidFill>
              </a:rPr>
              <a:t>הזמן (בממוצע) לא סייע להם לשפר את ציונם</a:t>
            </a:r>
            <a:r>
              <a:rPr lang="he-IL" sz="2400" dirty="0" smtClean="0"/>
              <a:t>! </a:t>
            </a:r>
            <a:r>
              <a:rPr lang="he-IL" sz="2400" dirty="0"/>
              <a:t>ב-53% מהמקרים הציון לא השתפר ואף הורע (עד 60 נקודות)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מה עשו הנבחנים בזמן הנוסף? </a:t>
            </a:r>
            <a:r>
              <a:rPr lang="he-IL" sz="2400" dirty="0" smtClean="0"/>
              <a:t>לא ברור. יתכן שעודף הזמן רק האריך את זמן הריכוז הנדרש, העמיס על משאבי הקשב וגרם להתעייפות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יתכן כי דווקא מצבים </a:t>
            </a:r>
            <a:r>
              <a:rPr lang="he-IL" sz="2400" dirty="0"/>
              <a:t>מאתגרים ומהירים, שהגירויים מתחלפים בהם בקצב מהיר </a:t>
            </a:r>
            <a:r>
              <a:rPr lang="he-IL" sz="2400" dirty="0" smtClean="0"/>
              <a:t>הם סביבת תפקוד אופטימלית (לפחות לחלק) 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המצדדים </a:t>
            </a:r>
            <a:r>
              <a:rPr lang="he-IL" sz="2400" dirty="0"/>
              <a:t>בטענה זו מאמינים שמצבים אלו </a:t>
            </a:r>
            <a:r>
              <a:rPr lang="he-IL" sz="2400" dirty="0" smtClean="0"/>
              <a:t>                   משפרים את גיוס הקשב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5240232"/>
            <a:ext cx="2595985" cy="15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985720"/>
            <a:ext cx="8246069" cy="4733855"/>
          </a:xfrm>
        </p:spPr>
        <p:txBody>
          <a:bodyPr>
            <a:normAutofit/>
          </a:bodyPr>
          <a:lstStyle/>
          <a:p>
            <a:pPr marL="0" indent="0" algn="r" rtl="1">
              <a:spcAft>
                <a:spcPts val="600"/>
              </a:spcAft>
              <a:buNone/>
            </a:pPr>
            <a:r>
              <a:rPr lang="he-IL" sz="2500" b="1" dirty="0" smtClean="0">
                <a:solidFill>
                  <a:srgbClr val="157FFF"/>
                </a:solidFill>
              </a:rPr>
              <a:t>סיכום 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כפי הנראה, תוספת זמן אינה פותרת מאפיין ספציפי לליקויים התפקודיים ב-</a:t>
            </a:r>
            <a:r>
              <a:rPr lang="en-US" sz="2500" dirty="0" smtClean="0"/>
              <a:t>ADHD</a:t>
            </a:r>
            <a:endParaRPr lang="he-IL" sz="2500" dirty="0" smtClean="0"/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מתן תוספת זמן לנבחנים עם </a:t>
            </a:r>
            <a:r>
              <a:rPr lang="en-US" sz="2500" dirty="0" smtClean="0"/>
              <a:t>ADHD</a:t>
            </a:r>
            <a:r>
              <a:rPr lang="he-IL" sz="2500" dirty="0" smtClean="0"/>
              <a:t> עלול להפלותם לטובה, על חשבון נבחנים אחרים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בלא מעט מקרים </a:t>
            </a:r>
            <a:r>
              <a:rPr lang="he-IL" sz="2500" dirty="0" smtClean="0">
                <a:solidFill>
                  <a:srgbClr val="157FFF"/>
                </a:solidFill>
              </a:rPr>
              <a:t>תוספת הזמן עלולה לפגוע </a:t>
            </a:r>
            <a:r>
              <a:rPr lang="he-IL" sz="2500" dirty="0" smtClean="0"/>
              <a:t>בתפקוד הנבחן, ובכל </a:t>
            </a:r>
            <a:r>
              <a:rPr lang="he-IL" sz="2500" dirty="0"/>
              <a:t>מקרה, </a:t>
            </a:r>
            <a:r>
              <a:rPr lang="he-IL" sz="2500" dirty="0" smtClean="0"/>
              <a:t>היא אינה </a:t>
            </a:r>
            <a:r>
              <a:rPr lang="he-IL" sz="2500" dirty="0"/>
              <a:t>מייעלת את העבודה</a:t>
            </a:r>
            <a:r>
              <a:rPr lang="he-IL" sz="2500" dirty="0" smtClean="0"/>
              <a:t>!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תפיסה סובייקטיבית אינה מנבאת הצלחה בפועל</a:t>
            </a:r>
            <a:endParaRPr lang="he-IL" sz="2500" dirty="0"/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על כן, אין הצדקה מחקרית או פרקטית                             למתן תוספת זמן לנבחנים עם </a:t>
            </a:r>
            <a:r>
              <a:rPr lang="en-US" sz="2500" dirty="0" smtClean="0"/>
              <a:t>ADHD</a:t>
            </a: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4638764"/>
            <a:ext cx="2381250" cy="21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תוספת זמן בבחינה הפסיכומטרית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122675"/>
            <a:ext cx="7787955" cy="5513130"/>
          </a:xfrm>
        </p:spPr>
        <p:txBody>
          <a:bodyPr>
            <a:normAutofit/>
          </a:bodyPr>
          <a:lstStyle/>
          <a:p>
            <a:pPr algn="r" rtl="1">
              <a:spcBef>
                <a:spcPts val="600"/>
              </a:spcBef>
            </a:pPr>
            <a:r>
              <a:rPr lang="he-IL" sz="2500" dirty="0" smtClean="0"/>
              <a:t>ההחלטה מעוררת תרעומת רבה בקרב נבחנים, אנשי מקצוע וארגוני זכויות לבעלי מוגבלויות, ואף זכתה להדים בתקשורת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הבקשה לתיעוד מגיל צעיר נתפסת כ"קטנונית" על אף שהיא מבוססת על הסטנדרטים הבסיסיים ביותר לאבחון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הבקשה לאבחון עדכני אינה מובנת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מאל"ו מואשם באופן שוטף בהתנהגות לא מקצועית, לא אתית הגורמת לאפליית בעלי מוגבלויות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זאת על אף שמדיניות ההתאמות מבוססת על הפרקטיקה והמחקר העדכניים ביותר בארץ ובעולם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95605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985720"/>
            <a:ext cx="8398774" cy="503926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/>
              <a:t>ל' פנתה לקבלת התאמות בבחינה הפסיכומטרית והגישה את המסמכים הבאים: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r>
              <a:rPr lang="he-IL" sz="2500" dirty="0" smtClean="0"/>
              <a:t>אבחון פסיכולוגי מגיל 17 (שנת 2002)</a:t>
            </a:r>
          </a:p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>
                <a:solidFill>
                  <a:schemeClr val="accent6">
                    <a:lumMod val="75000"/>
                  </a:schemeClr>
                </a:solidFill>
              </a:rPr>
              <a:t>ברקע נכתב: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"הגיעה עם האבחנה של </a:t>
            </a:r>
            <a:r>
              <a:rPr lang="en-US" dirty="0" smtClean="0"/>
              <a:t>ADHD</a:t>
            </a:r>
            <a:r>
              <a:rPr lang="he-IL" dirty="0" smtClean="0"/>
              <a:t>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"כיום, בני המשפחה מתארים תמונה דומה"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"קיימים קשיים רגשיים ומשפחתיים משמעותיים, שיתכן כי משפיעים על </a:t>
            </a:r>
            <a:r>
              <a:rPr lang="he-IL" dirty="0" err="1" smtClean="0"/>
              <a:t>פניותה</a:t>
            </a:r>
            <a:r>
              <a:rPr lang="he-IL" dirty="0" smtClean="0"/>
              <a:t> ללמידה"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65064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1669" y="1596540"/>
            <a:ext cx="2290575" cy="1374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אין עדות ברורה לקיום תסמינים לפני גיל 12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9050" y="4719117"/>
            <a:ext cx="2290575" cy="1374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אבחנה מבדלת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2244" y="2360065"/>
            <a:ext cx="916231" cy="7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88230" y="4497935"/>
            <a:ext cx="610820" cy="7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985720"/>
            <a:ext cx="7940658" cy="503926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/>
              <a:t>(2) אבחון </a:t>
            </a:r>
            <a:r>
              <a:rPr lang="he-IL" sz="2500" dirty="0" err="1" smtClean="0"/>
              <a:t>פסיכודידקטי</a:t>
            </a:r>
            <a:r>
              <a:rPr lang="he-IL" sz="2500" dirty="0" smtClean="0"/>
              <a:t>, גיל 26 (2012)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endParaRPr lang="he-IL" sz="2500" dirty="0" smtClean="0"/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"</a:t>
            </a:r>
            <a:r>
              <a:rPr lang="he-IL" sz="2500" dirty="0" smtClean="0"/>
              <a:t>ירידה בתסמיני </a:t>
            </a:r>
            <a:r>
              <a:rPr lang="en-US" sz="2500" dirty="0" smtClean="0"/>
              <a:t>ADHD</a:t>
            </a:r>
            <a:r>
              <a:rPr lang="he-IL" sz="2500" dirty="0" smtClean="0"/>
              <a:t> לאחר השירות הצבאי"</a:t>
            </a:r>
            <a:endParaRPr lang="en-US" sz="2500" dirty="0" smtClean="0"/>
          </a:p>
          <a:p>
            <a:pPr lvl="2" indent="-342900" algn="r" rtl="1">
              <a:spcBef>
                <a:spcPts val="600"/>
              </a:spcBef>
            </a:pPr>
            <a:r>
              <a:rPr lang="he-IL" sz="2500" dirty="0" smtClean="0"/>
              <a:t>"אין דיווח על קשיים בתחום החברתי, הסתגלה למסגרת הצבאית ללא קושי"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sz="2500" dirty="0" smtClean="0"/>
              <a:t>"קיימים חרדה ודיכאון סביב משבר משפחתי"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sz="2500" dirty="0" smtClean="0"/>
              <a:t>במבחנים הפורמליים: "כושר הריכוז טוב; איטיות בקשב סלקטיבי"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65064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396391" y="4919020"/>
            <a:ext cx="3863435" cy="16563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ללא עדות ברורה: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לתחומי התפקוד הלקויים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</a:rPr>
              <a:t>לדרגת הפגיעה בתפקוד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22046" y="4233828"/>
            <a:ext cx="1374345" cy="1370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9" y="985720"/>
            <a:ext cx="8398774" cy="565008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/>
              <a:t>הפונה התבקשה לשלוח תיעוד נוסף. </a:t>
            </a:r>
          </a:p>
          <a:p>
            <a:pPr marL="0" indent="0" algn="ctr" rtl="1">
              <a:spcBef>
                <a:spcPts val="600"/>
              </a:spcBef>
              <a:buNone/>
            </a:pPr>
            <a:r>
              <a:rPr lang="he-IL" sz="2500" dirty="0" smtClean="0">
                <a:solidFill>
                  <a:srgbClr val="FF0000"/>
                </a:solidFill>
              </a:rPr>
              <a:t>קמה זעקה ציבורית: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endParaRPr lang="he-IL" sz="25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37919" y="3887115"/>
            <a:ext cx="2443280" cy="2356300"/>
            <a:chOff x="1135117" y="2219354"/>
            <a:chExt cx="2826063" cy="27801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6" r="24242"/>
            <a:stretch/>
          </p:blipFill>
          <p:spPr bwMode="auto">
            <a:xfrm>
              <a:off x="1135117" y="2219354"/>
              <a:ext cx="2826063" cy="278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54546" y="3530323"/>
              <a:ext cx="1943512" cy="4357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משרד המשפטים</a:t>
              </a:r>
              <a:endParaRPr lang="en-US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157" y="1951573"/>
            <a:ext cx="2443280" cy="2356300"/>
            <a:chOff x="1135117" y="2219354"/>
            <a:chExt cx="2826063" cy="27801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6" r="24242"/>
            <a:stretch/>
          </p:blipFill>
          <p:spPr bwMode="auto">
            <a:xfrm>
              <a:off x="1135117" y="2219354"/>
              <a:ext cx="2826063" cy="278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498242" y="3530323"/>
              <a:ext cx="1656119" cy="4357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מבקר המדינה</a:t>
              </a:r>
              <a:endParaRPr lang="en-US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31547" y="2445728"/>
            <a:ext cx="2443280" cy="2356300"/>
            <a:chOff x="1135117" y="2219354"/>
            <a:chExt cx="2826063" cy="27801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6" r="24242"/>
            <a:stretch/>
          </p:blipFill>
          <p:spPr bwMode="auto">
            <a:xfrm>
              <a:off x="1135117" y="2219354"/>
              <a:ext cx="2826063" cy="278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740208" y="3530323"/>
              <a:ext cx="1172189" cy="4357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גלי צה"ל</a:t>
              </a:r>
              <a:endParaRPr lang="en-U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74827" y="3088641"/>
            <a:ext cx="2443280" cy="2356300"/>
            <a:chOff x="1135117" y="2219354"/>
            <a:chExt cx="2826063" cy="278014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6" r="24242"/>
            <a:stretch/>
          </p:blipFill>
          <p:spPr bwMode="auto">
            <a:xfrm>
              <a:off x="1135117" y="2219354"/>
              <a:ext cx="2826063" cy="278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801396" y="3530323"/>
              <a:ext cx="1049816" cy="4357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ערוץ 10</a:t>
              </a:r>
              <a:endPara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1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6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4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985720"/>
            <a:ext cx="8398775" cy="503926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endParaRPr lang="he-IL" sz="2500" dirty="0" smtClean="0"/>
          </a:p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/>
              <a:t>נשלחו מסמכים נוספים: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בתעודות מהתיכון "כשיש לך מוטיבציה, את מרוכזת ויעילה"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sz="2500" dirty="0" smtClean="0"/>
              <a:t>הערכה נוירולוגית עדכנית שכללה משפט אחד בלבד – "מעוניינת בריטלין, אין צורך בהערכה נוירולוגית מפורטת"</a:t>
            </a:r>
          </a:p>
          <a:p>
            <a:pPr lvl="2" indent="-342900" algn="r" rtl="1">
              <a:spcBef>
                <a:spcPts val="600"/>
              </a:spcBef>
            </a:pPr>
            <a:r>
              <a:rPr lang="he-IL" sz="2500" dirty="0" smtClean="0"/>
              <a:t>מכתב מרופא הילדים: "לל' לקות למידה ראשונית שאובחנה לראשונה ב-2002 ולאחרונה על ידי נוירולוג"</a:t>
            </a:r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65064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340100" y="4529074"/>
            <a:ext cx="2901395" cy="13743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נתונים לא אינפורמטיביים ומוטים</a:t>
            </a:r>
          </a:p>
        </p:txBody>
      </p:sp>
      <p:sp>
        <p:nvSpPr>
          <p:cNvPr id="7" name="Oval 6"/>
          <p:cNvSpPr/>
          <p:nvPr/>
        </p:nvSpPr>
        <p:spPr>
          <a:xfrm>
            <a:off x="248290" y="374900"/>
            <a:ext cx="2434130" cy="1221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תפקוד תנודתי – רמת הליקוי אינה ברורה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247141" y="2453362"/>
            <a:ext cx="296260" cy="1147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1425" y="1443835"/>
            <a:ext cx="706405" cy="610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44928" y="3500341"/>
            <a:ext cx="916230" cy="1068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985720"/>
            <a:ext cx="7940658" cy="503926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he-IL" sz="2500" dirty="0" smtClean="0"/>
              <a:t>לאחר התעקשות על שליחת מידע נוסף: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endParaRPr lang="he-IL" sz="2500" dirty="0" smtClean="0"/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בשיחה לא פורמלית עם רופא הילדים – אינו מכיר את תפקודה של הפונה מלפני גיל 16</a:t>
            </a:r>
            <a:endParaRPr lang="en-US" dirty="0" smtClean="0"/>
          </a:p>
          <a:p>
            <a:pPr lvl="2" indent="-342900" algn="r" rtl="1">
              <a:spcBef>
                <a:spcPts val="600"/>
              </a:spcBef>
            </a:pPr>
            <a:r>
              <a:rPr lang="he-IL" dirty="0" smtClean="0"/>
              <a:t>במכתב פורמלי: "מכיר את המטופלת מינקות. סובלת מתסמיני </a:t>
            </a:r>
            <a:r>
              <a:rPr lang="en-US" dirty="0" smtClean="0"/>
              <a:t>ADHD</a:t>
            </a:r>
            <a:r>
              <a:rPr lang="he-IL" dirty="0" smtClean="0"/>
              <a:t> מאז ביה"ס היסודי"</a:t>
            </a:r>
            <a:endParaRPr lang="he-IL" sz="2500" dirty="0" smtClean="0"/>
          </a:p>
          <a:p>
            <a:pPr marL="0" indent="0" algn="r" rtl="1">
              <a:spcAft>
                <a:spcPts val="600"/>
              </a:spcAft>
              <a:buNone/>
            </a:pPr>
            <a:endParaRPr lang="he-IL" sz="2500" dirty="0">
              <a:solidFill>
                <a:prstClr val="black"/>
              </a:solidFill>
            </a:endParaRPr>
          </a:p>
          <a:p>
            <a:pPr marL="0" indent="0" algn="r" rtl="1">
              <a:spcAft>
                <a:spcPts val="600"/>
              </a:spcAft>
              <a:buNone/>
            </a:pPr>
            <a:endParaRPr lang="he-IL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65064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המקרה של ל'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985720"/>
            <a:ext cx="7787955" cy="5039265"/>
          </a:xfrm>
        </p:spPr>
        <p:txBody>
          <a:bodyPr>
            <a:normAutofit/>
          </a:bodyPr>
          <a:lstStyle/>
          <a:p>
            <a:pPr marL="0" indent="0" algn="r" rtl="1">
              <a:spcBef>
                <a:spcPts val="600"/>
              </a:spcBef>
              <a:buNone/>
            </a:pPr>
            <a:r>
              <a:rPr lang="he-IL" sz="2500" b="1" dirty="0" smtClean="0">
                <a:solidFill>
                  <a:srgbClr val="00B0F0"/>
                </a:solidFill>
              </a:rPr>
              <a:t>סיכום המקרה</a:t>
            </a:r>
          </a:p>
          <a:p>
            <a:pPr marL="0" indent="0" algn="r" rtl="1">
              <a:spcBef>
                <a:spcPts val="600"/>
              </a:spcBef>
              <a:buNone/>
            </a:pPr>
            <a:endParaRPr lang="he-IL" sz="2500" dirty="0"/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אין מידע עקבי לגבי קיום התסמינים, שכיחותם וחומרתם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אין תיעוד של תסמינים מלפני גיל 16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אין עדות לקיומם של תסמינים מתמשכים המשפיעים על מספר תחומי חיים ותפקוד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אין שלילה של אבחנות מבדלות!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endParaRPr lang="he-IL" sz="25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4650640"/>
            <a:ext cx="30178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69490"/>
            <a:ext cx="8093365" cy="610820"/>
          </a:xfrm>
        </p:spPr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chemeClr val="accent6">
                    <a:lumMod val="75000"/>
                  </a:schemeClr>
                </a:solidFill>
              </a:rPr>
              <a:t>עקרונות מבוססי-ראיות לקביעת התאמות בחינה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85720"/>
            <a:ext cx="8398775" cy="503926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2500" dirty="0" smtClean="0"/>
              <a:t>קביעת ההתאמות מבוססת על אינטגרציה של מידע ממספר מקורות:</a:t>
            </a:r>
          </a:p>
          <a:p>
            <a:pPr algn="r" rtl="1"/>
            <a:r>
              <a:rPr lang="he-IL" sz="2500" dirty="0" smtClean="0">
                <a:solidFill>
                  <a:srgbClr val="00B0F0"/>
                </a:solidFill>
              </a:rPr>
              <a:t>קביעת קיומה של לקות:</a:t>
            </a:r>
          </a:p>
          <a:p>
            <a:pPr lvl="2" algn="r" rtl="1"/>
            <a:r>
              <a:rPr lang="he-IL" sz="2500" dirty="0"/>
              <a:t>דיווח עצמי על קשיים</a:t>
            </a:r>
          </a:p>
          <a:p>
            <a:pPr lvl="2" algn="r" rtl="1"/>
            <a:r>
              <a:rPr lang="he-IL" sz="2500" dirty="0" smtClean="0"/>
              <a:t>מידע </a:t>
            </a:r>
            <a:r>
              <a:rPr lang="he-IL" sz="2500" dirty="0" err="1" smtClean="0"/>
              <a:t>אנמנסטי</a:t>
            </a:r>
            <a:endParaRPr lang="he-IL" sz="2500" dirty="0" smtClean="0"/>
          </a:p>
          <a:p>
            <a:pPr lvl="2" algn="r" rtl="1"/>
            <a:r>
              <a:rPr lang="he-IL" sz="2500" dirty="0" smtClean="0"/>
              <a:t>דוחות אבחון: נתונים כמותיים נורמטיביים לגבי תפקוד </a:t>
            </a:r>
            <a:r>
              <a:rPr lang="he-IL" sz="2500" dirty="0"/>
              <a:t>במשתנים אקדמיים וקוגניטיביים</a:t>
            </a:r>
          </a:p>
          <a:p>
            <a:pPr lvl="2" algn="r" rtl="1"/>
            <a:r>
              <a:rPr lang="he-IL" sz="2500" dirty="0"/>
              <a:t>מידע נוסף: </a:t>
            </a:r>
            <a:r>
              <a:rPr lang="he-IL" sz="2500" dirty="0" err="1"/>
              <a:t>חוו"ד</a:t>
            </a:r>
            <a:r>
              <a:rPr lang="he-IL" sz="2500" dirty="0"/>
              <a:t> מורים</a:t>
            </a:r>
            <a:r>
              <a:rPr lang="he-IL" sz="2500" dirty="0" smtClean="0"/>
              <a:t>, תעודות, סיכומי טיפול, מעקבים רפואיים ועוד</a:t>
            </a:r>
          </a:p>
          <a:p>
            <a:pPr marL="342900" lvl="2" indent="-342900" algn="r" rtl="1"/>
            <a:r>
              <a:rPr lang="he-IL" sz="2500" dirty="0"/>
              <a:t>ידע תיאורטי ומחקרי לגבי </a:t>
            </a:r>
            <a:r>
              <a:rPr lang="he-IL" sz="2500" dirty="0">
                <a:solidFill>
                  <a:srgbClr val="00B0F0"/>
                </a:solidFill>
              </a:rPr>
              <a:t>יעילותן ותקפותן </a:t>
            </a:r>
            <a:r>
              <a:rPr lang="he-IL" sz="2500" dirty="0"/>
              <a:t>של התאמות שונות לפונים עם לקויות שונות</a:t>
            </a:r>
          </a:p>
          <a:p>
            <a:pPr algn="r" rtl="1"/>
            <a:r>
              <a:rPr lang="he-IL" sz="2500" dirty="0" smtClean="0"/>
              <a:t>כל פניה נבדקת בידי שתי קוראות מומחיות עם לפחות תואר שני בפסיכולוגיה או באבחון לקויות למידה</a:t>
            </a:r>
            <a:endParaRPr lang="en-US" sz="25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264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סיכום ומסקנות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985720"/>
            <a:ext cx="8093363" cy="5039265"/>
          </a:xfrm>
        </p:spPr>
        <p:txBody>
          <a:bodyPr>
            <a:normAutofit/>
          </a:bodyPr>
          <a:lstStyle/>
          <a:p>
            <a:pPr algn="r" rtl="1">
              <a:spcBef>
                <a:spcPts val="600"/>
              </a:spcBef>
            </a:pPr>
            <a:r>
              <a:rPr lang="he-IL" sz="2500" dirty="0" smtClean="0"/>
              <a:t>ישנה תרעומת רבה, הן בקרב נבחנים והן בקרב מאבחנים, לגבי מדיניות ההתאמות של מאל"ו במקרים של </a:t>
            </a:r>
            <a:r>
              <a:rPr lang="en-US" sz="2500" dirty="0" smtClean="0"/>
              <a:t>ADHD</a:t>
            </a:r>
            <a:endParaRPr lang="he-IL" sz="2500" dirty="0" smtClean="0"/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תלונות וערעורים רבים – הן </a:t>
            </a:r>
            <a:r>
              <a:rPr lang="he-IL" sz="2500" dirty="0" err="1" smtClean="0"/>
              <a:t>למאל"ו</a:t>
            </a:r>
            <a:r>
              <a:rPr lang="he-IL" sz="2500" dirty="0" smtClean="0"/>
              <a:t> והן לגופים חיצוניים, לעיתים לא מקצועיים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המקרה של ל' מדגים הן את הבעייתיות הרבה שבהתמודדות עם פניות רבות בגין </a:t>
            </a:r>
            <a:r>
              <a:rPr lang="en-US" sz="2500" dirty="0" smtClean="0"/>
              <a:t>ADHD</a:t>
            </a:r>
            <a:r>
              <a:rPr lang="he-IL" sz="2500" dirty="0" smtClean="0"/>
              <a:t>, וכן את הלחץ העצום המופעל על יחידת במו"ת</a:t>
            </a:r>
          </a:p>
          <a:p>
            <a:pPr algn="r" rtl="1">
              <a:spcBef>
                <a:spcPts val="600"/>
              </a:spcBef>
            </a:pPr>
            <a:r>
              <a:rPr lang="he-IL" sz="2500" dirty="0" smtClean="0"/>
              <a:t>קבלת החלטות גורליות, בתנאי אי ודאות ותחת לחץ מתמשך</a:t>
            </a:r>
          </a:p>
          <a:p>
            <a:pPr marL="457200" indent="-457200" algn="r" rtl="1">
              <a:spcBef>
                <a:spcPts val="600"/>
              </a:spcBef>
              <a:buAutoNum type="arabicParenBoth"/>
            </a:pPr>
            <a:endParaRPr lang="he-IL" sz="25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5185106"/>
            <a:ext cx="3054100" cy="1374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4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 – עקרונות מרכזיים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46070" cy="4886560"/>
          </a:xfrm>
        </p:spPr>
        <p:txBody>
          <a:bodyPr>
            <a:normAutofit/>
          </a:bodyPr>
          <a:lstStyle/>
          <a:p>
            <a:pPr algn="r" rtl="1"/>
            <a:r>
              <a:rPr lang="en-US" sz="2600" dirty="0" smtClean="0"/>
              <a:t>ADHD</a:t>
            </a:r>
            <a:r>
              <a:rPr lang="he-IL" sz="2600" dirty="0" smtClean="0"/>
              <a:t> היא הפרעה נוירו-התפתחותית יחסית נפוצה</a:t>
            </a:r>
          </a:p>
          <a:p>
            <a:pPr algn="r" rtl="1"/>
            <a:r>
              <a:rPr lang="he-IL" sz="2600" dirty="0" smtClean="0"/>
              <a:t>סימפטומים מרכזיים</a:t>
            </a:r>
          </a:p>
          <a:p>
            <a:pPr lvl="3" algn="r" rtl="1">
              <a:buFont typeface="Arial" panose="020B0604020202020204" pitchFamily="34" charset="0"/>
              <a:buChar char="•"/>
            </a:pPr>
            <a:r>
              <a:rPr lang="he-IL" sz="2600" dirty="0" smtClean="0"/>
              <a:t>קשיי קשב, ריכוז, מוסחות יתר</a:t>
            </a:r>
          </a:p>
          <a:p>
            <a:pPr lvl="3" algn="r" rtl="1">
              <a:buFont typeface="Arial" panose="020B0604020202020204" pitchFamily="34" charset="0"/>
              <a:buChar char="•"/>
            </a:pPr>
            <a:r>
              <a:rPr lang="he-IL" sz="2600" dirty="0" smtClean="0"/>
              <a:t>אימפולסיביות</a:t>
            </a:r>
          </a:p>
          <a:p>
            <a:pPr lvl="3" algn="r" rtl="1">
              <a:buFont typeface="Arial" panose="020B0604020202020204" pitchFamily="34" charset="0"/>
              <a:buChar char="•"/>
            </a:pPr>
            <a:r>
              <a:rPr lang="he-IL" sz="2600" dirty="0" smtClean="0"/>
              <a:t>רמות פעילות גבוהות</a:t>
            </a:r>
          </a:p>
          <a:p>
            <a:pPr algn="r" rtl="1"/>
            <a:r>
              <a:rPr lang="he-IL" sz="2600" dirty="0" smtClean="0"/>
              <a:t>שכיחות מוערכת: </a:t>
            </a:r>
            <a:r>
              <a:rPr lang="he-IL" sz="2400" dirty="0" smtClean="0"/>
              <a:t>3.4% (טווח 95% 2.6-4.5%)</a:t>
            </a:r>
          </a:p>
          <a:p>
            <a:pPr algn="r" rt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4497935"/>
            <a:ext cx="3004462" cy="19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 – עקרונות מרכזיים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985720"/>
            <a:ext cx="7482545" cy="4275740"/>
          </a:xfrm>
        </p:spPr>
        <p:txBody>
          <a:bodyPr>
            <a:normAutofit/>
          </a:bodyPr>
          <a:lstStyle/>
          <a:p>
            <a:pPr algn="r" rtl="1"/>
            <a:r>
              <a:rPr lang="he-IL" sz="2600" dirty="0" smtClean="0"/>
              <a:t>מבוסס על עמידה </a:t>
            </a:r>
            <a:r>
              <a:rPr lang="he-IL" sz="2600" dirty="0" err="1" smtClean="0"/>
              <a:t>בקריטריוני</a:t>
            </a:r>
            <a:r>
              <a:rPr lang="he-IL" sz="2600" dirty="0" smtClean="0"/>
              <a:t> </a:t>
            </a:r>
            <a:r>
              <a:rPr lang="en-US" sz="2600" dirty="0" smtClean="0"/>
              <a:t>DSM-V</a:t>
            </a:r>
            <a:r>
              <a:rPr lang="he-IL" sz="2600" dirty="0" smtClean="0"/>
              <a:t>: בדיווח עצמי, בדיווח אחרים משמעותיים (הורים, מורים), בתצפית אובייקטיבית</a:t>
            </a:r>
          </a:p>
          <a:p>
            <a:pPr algn="r" rtl="1"/>
            <a:r>
              <a:rPr lang="he-IL" sz="2600" dirty="0" smtClean="0"/>
              <a:t>עדות ברורה לקיום סימפטומים עקביים ומתמשכים טרם גיל 12</a:t>
            </a:r>
          </a:p>
          <a:p>
            <a:pPr algn="r" rtl="1"/>
            <a:r>
              <a:rPr lang="he-IL" sz="2600" dirty="0" smtClean="0"/>
              <a:t>הסימפטומים מתבטאים לפחות בשני תחומי חיים וגורמים לפגיעה משמעותית בתפקוד</a:t>
            </a:r>
          </a:p>
          <a:p>
            <a:pPr algn="r" rtl="1"/>
            <a:r>
              <a:rPr lang="he-IL" sz="2600" dirty="0" smtClean="0"/>
              <a:t>שלילת אבחנות מבדלות והסברים חלופיים (רפואיים, מצביים)</a:t>
            </a:r>
            <a:endParaRPr lang="en-US" sz="2600" dirty="0" smtClean="0"/>
          </a:p>
          <a:p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5108755"/>
            <a:ext cx="3569642" cy="150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מגמות באבחון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85720"/>
            <a:ext cx="8398775" cy="5191970"/>
          </a:xfrm>
        </p:spPr>
        <p:txBody>
          <a:bodyPr>
            <a:normAutofit/>
          </a:bodyPr>
          <a:lstStyle/>
          <a:p>
            <a:pPr lvl="0" algn="r" rtl="1"/>
            <a:r>
              <a:rPr lang="he-IL" sz="2600" dirty="0" smtClean="0"/>
              <a:t>עליה עולמית בשיעור המקרים המתועדים, ללא עדות לעליה "אמיתית" בשכיחות </a:t>
            </a:r>
            <a:r>
              <a:rPr lang="en-US" sz="2000" dirty="0"/>
              <a:t>(</a:t>
            </a:r>
            <a:r>
              <a:rPr lang="en-US" sz="2000" dirty="0" err="1"/>
              <a:t>Polanczyk</a:t>
            </a:r>
            <a:r>
              <a:rPr lang="en-US" sz="2000" dirty="0"/>
              <a:t> et a., 2014)</a:t>
            </a:r>
          </a:p>
          <a:p>
            <a:pPr algn="r" rtl="1"/>
            <a:r>
              <a:rPr lang="he-IL" sz="2600" dirty="0" smtClean="0"/>
              <a:t>עלייה במודעות</a:t>
            </a:r>
          </a:p>
          <a:p>
            <a:pPr algn="r" rtl="1"/>
            <a:r>
              <a:rPr lang="he-IL" sz="2600" dirty="0" smtClean="0"/>
              <a:t>גורמים סביבתיים (הרגלי חיים, ריבוי גירויים)</a:t>
            </a:r>
          </a:p>
          <a:p>
            <a:pPr algn="r" rtl="1"/>
            <a:r>
              <a:rPr lang="he-IL" sz="2600" dirty="0" smtClean="0"/>
              <a:t>תמריצים ותועלות</a:t>
            </a:r>
          </a:p>
          <a:p>
            <a:pPr algn="r" rtl="1"/>
            <a:r>
              <a:rPr lang="he-IL" sz="2600" dirty="0" smtClean="0"/>
              <a:t>פרופגנדה נרחבת של חברות תרופות (בארה"ב)</a:t>
            </a:r>
          </a:p>
          <a:p>
            <a:pPr marL="0" indent="0" algn="r" rtl="1">
              <a:buNone/>
            </a:pPr>
            <a:endParaRPr lang="he-IL" sz="2600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he-IL" sz="26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he-IL" sz="26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he-IL" sz="2600" b="1" dirty="0" smtClean="0">
                <a:solidFill>
                  <a:srgbClr val="FF0000"/>
                </a:solidFill>
              </a:rPr>
              <a:t>עליה דרמטית במספר הבקשות להתאמות </a:t>
            </a:r>
          </a:p>
          <a:p>
            <a:endParaRPr lang="en-US" sz="2600" dirty="0"/>
          </a:p>
        </p:txBody>
      </p:sp>
      <p:sp>
        <p:nvSpPr>
          <p:cNvPr id="4" name="Down Arrow 3"/>
          <p:cNvSpPr/>
          <p:nvPr/>
        </p:nvSpPr>
        <p:spPr>
          <a:xfrm>
            <a:off x="4287229" y="4039820"/>
            <a:ext cx="210075" cy="89430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1" y="222195"/>
            <a:ext cx="8398774" cy="916230"/>
          </a:xfrm>
        </p:spPr>
        <p:txBody>
          <a:bodyPr>
            <a:noAutofit/>
          </a:bodyPr>
          <a:lstStyle/>
          <a:p>
            <a:pPr algn="r" rtl="1"/>
            <a:r>
              <a:rPr lang="he-IL" b="1" dirty="0">
                <a:solidFill>
                  <a:schemeClr val="accent6">
                    <a:lumMod val="75000"/>
                  </a:schemeClr>
                </a:solidFill>
              </a:rPr>
              <a:t>שיעור פניות בגין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ADHD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</a:rPr>
              <a:t> לעומת פניות בגין מגבלות רפואיות בשנים 2010 ו-2015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85720"/>
            <a:ext cx="8551480" cy="4428445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4435"/>
              </p:ext>
            </p:extLst>
          </p:nvPr>
        </p:nvGraphicFramePr>
        <p:xfrm>
          <a:off x="907080" y="1901950"/>
          <a:ext cx="7787955" cy="31971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57591"/>
                <a:gridCol w="1557591"/>
                <a:gridCol w="1557591"/>
                <a:gridCol w="1557591"/>
                <a:gridCol w="1557591"/>
              </a:tblGrid>
              <a:tr h="1374345">
                <a:tc>
                  <a:txBody>
                    <a:bodyPr/>
                    <a:lstStyle/>
                    <a:p>
                      <a:pPr algn="ctr" rtl="0"/>
                      <a:endParaRPr lang="he-IL" dirty="0" smtClean="0"/>
                    </a:p>
                    <a:p>
                      <a:pPr algn="ctr" rtl="0"/>
                      <a:endParaRPr lang="he-IL" dirty="0" smtClean="0"/>
                    </a:p>
                    <a:p>
                      <a:pPr algn="ctr" rtl="0"/>
                      <a:endParaRPr lang="he-IL" dirty="0" smtClean="0"/>
                    </a:p>
                    <a:p>
                      <a:pPr algn="ctr" rtl="0"/>
                      <a:r>
                        <a:rPr lang="he-IL" dirty="0" smtClean="0"/>
                        <a:t>שנה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400" baseline="0" dirty="0" smtClean="0"/>
                        <a:t>בקשות בגין </a:t>
                      </a:r>
                      <a:r>
                        <a:rPr lang="en-US" sz="2400" baseline="0" dirty="0" smtClean="0"/>
                        <a:t> ADHD</a:t>
                      </a:r>
                      <a:r>
                        <a:rPr lang="he-IL" sz="2400" baseline="0" dirty="0" smtClean="0"/>
                        <a:t> 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בקשות</a:t>
                      </a:r>
                      <a:r>
                        <a:rPr lang="he-IL" sz="2400" baseline="0" dirty="0" smtClean="0"/>
                        <a:t> בגין </a:t>
                      </a:r>
                      <a:r>
                        <a:rPr lang="en-US" sz="2400" baseline="0" dirty="0" smtClean="0"/>
                        <a:t>ADHD</a:t>
                      </a:r>
                      <a:r>
                        <a:rPr lang="he-IL" sz="2400" baseline="0" dirty="0" smtClean="0"/>
                        <a:t> שאושרו</a:t>
                      </a:r>
                      <a:endParaRPr lang="he-I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בקשות רפואיות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בקשות רפואיות שאושרו</a:t>
                      </a:r>
                      <a:endParaRPr lang="he-IL" sz="2400" dirty="0"/>
                    </a:p>
                  </a:txBody>
                  <a:tcPr/>
                </a:tc>
              </a:tr>
              <a:tr h="91139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2010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39%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52%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94%</a:t>
                      </a:r>
                      <a:endParaRPr lang="he-IL" sz="2400" dirty="0"/>
                    </a:p>
                  </a:txBody>
                  <a:tcPr/>
                </a:tc>
              </a:tr>
              <a:tr h="91139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2015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77%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25%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23%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87%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בקשת התאמות בגין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ADHD</a:t>
            </a:r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 (2015)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38425"/>
            <a:ext cx="8398775" cy="4886560"/>
          </a:xfrm>
        </p:spPr>
        <p:txBody>
          <a:bodyPr>
            <a:normAutofit/>
          </a:bodyPr>
          <a:lstStyle/>
          <a:p>
            <a:pPr lvl="0" algn="r" rtl="1"/>
            <a:r>
              <a:rPr lang="en-US" sz="2600" dirty="0" smtClean="0"/>
              <a:t>ADHD</a:t>
            </a:r>
            <a:r>
              <a:rPr lang="he-IL" sz="2600" dirty="0" smtClean="0"/>
              <a:t> הוזכר כסיבת הפניה על ידי:</a:t>
            </a:r>
          </a:p>
          <a:p>
            <a:pPr lvl="4" algn="r" rtl="1">
              <a:buFont typeface="Wingdings" panose="05000000000000000000" pitchFamily="2" charset="2"/>
              <a:buChar char="ü"/>
            </a:pPr>
            <a:r>
              <a:rPr lang="en-US" sz="2600" dirty="0" smtClean="0"/>
              <a:t>77%</a:t>
            </a:r>
            <a:r>
              <a:rPr lang="he-IL" sz="2600" dirty="0" smtClean="0"/>
              <a:t> מהפונים</a:t>
            </a:r>
            <a:endParaRPr lang="en-US" sz="2600" dirty="0" smtClean="0"/>
          </a:p>
          <a:p>
            <a:pPr lvl="4" algn="r" rtl="1">
              <a:buFont typeface="Wingdings" panose="05000000000000000000" pitchFamily="2" charset="2"/>
              <a:buChar char="ü"/>
            </a:pPr>
            <a:r>
              <a:rPr lang="en-US" sz="2600" dirty="0" smtClean="0"/>
              <a:t>72%</a:t>
            </a:r>
            <a:r>
              <a:rPr lang="he-IL" sz="2600" dirty="0" smtClean="0"/>
              <a:t> מהמאבחנים</a:t>
            </a:r>
            <a:endParaRPr lang="en-US" sz="2600" dirty="0"/>
          </a:p>
          <a:p>
            <a:pPr lvl="0" algn="r" rtl="1">
              <a:spcBef>
                <a:spcPts val="1200"/>
              </a:spcBef>
            </a:pPr>
            <a:endParaRPr lang="he-IL" sz="2600" dirty="0" smtClean="0"/>
          </a:p>
          <a:p>
            <a:pPr lvl="0" algn="r" rtl="1">
              <a:spcBef>
                <a:spcPts val="1200"/>
              </a:spcBef>
            </a:pPr>
            <a:r>
              <a:rPr lang="he-IL" sz="2600" dirty="0" smtClean="0"/>
              <a:t>רק 25% מבין כלל הפונים קבלו התאמות בין </a:t>
            </a:r>
            <a:r>
              <a:rPr lang="en-US" sz="2600" dirty="0" smtClean="0"/>
              <a:t>ADHD</a:t>
            </a:r>
            <a:endParaRPr lang="he-IL" sz="2600" dirty="0" smtClean="0"/>
          </a:p>
          <a:p>
            <a:pPr marL="0" indent="0" algn="ctr" rtl="1">
              <a:spcBef>
                <a:spcPts val="1200"/>
              </a:spcBef>
              <a:buNone/>
            </a:pPr>
            <a:r>
              <a:rPr lang="he-IL" sz="2600" b="1" dirty="0" smtClean="0">
                <a:solidFill>
                  <a:srgbClr val="FF0000"/>
                </a:solidFill>
              </a:rPr>
              <a:t>מדוע הפער גדול כל כך?</a:t>
            </a:r>
          </a:p>
          <a:p>
            <a:pPr marL="0" indent="0" algn="ctr" rtl="1">
              <a:buNone/>
            </a:pPr>
            <a:endParaRPr lang="he-IL" sz="2600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he-IL" sz="2600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he-IL" sz="2600" dirty="0" smtClean="0">
                <a:solidFill>
                  <a:srgbClr val="FF0000"/>
                </a:solidFill>
              </a:rPr>
              <a:t>בעיות באבחון				העדר תיעוד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42139" y="4300014"/>
            <a:ext cx="916230" cy="7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6345" y="4268876"/>
            <a:ext cx="916230" cy="7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839</Template>
  <TotalTime>10282</TotalTime>
  <Words>2260</Words>
  <Application>Microsoft Office PowerPoint</Application>
  <PresentationFormat>On-screen Show (4:3)</PresentationFormat>
  <Paragraphs>321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   התאמת תנאי בחינה לנבחנים עם ADHD  נועה סקה ומרים איתן כנס מאבחנים 21 בספטמבר 2016</vt:lpstr>
      <vt:lpstr>מבוא</vt:lpstr>
      <vt:lpstr>עקרונות מבוססי-ראיות לקביעת התאמות בחינה</vt:lpstr>
      <vt:lpstr>עקרונות מבוססי-ראיות לקביעת התאמות בחינה</vt:lpstr>
      <vt:lpstr>אבחון ADHD – עקרונות מרכזיים</vt:lpstr>
      <vt:lpstr>אבחון ADHD – עקרונות מרכזיים</vt:lpstr>
      <vt:lpstr>מגמות באבחון ADHD</vt:lpstr>
      <vt:lpstr>שיעור פניות בגין ADHD לעומת פניות בגין מגבלות רפואיות בשנים 2010 ו-2015</vt:lpstr>
      <vt:lpstr>בקשת התאמות בגין ADHD (2015)</vt:lpstr>
      <vt:lpstr>בעיות באבחון ADHD</vt:lpstr>
      <vt:lpstr>בעיות באבחון ADHD</vt:lpstr>
      <vt:lpstr>בעיות באבחון ADHD</vt:lpstr>
      <vt:lpstr>בעיות באבחון ADHD</vt:lpstr>
      <vt:lpstr>התחלות והעצמת סימפטומים</vt:lpstr>
      <vt:lpstr>בעיות באבחון ADHD</vt:lpstr>
      <vt:lpstr>סוגיות ובעיות בקביעת התאמות לפונים עם ADHD</vt:lpstr>
      <vt:lpstr>סוגיות ובעיות בקביעת התאמות לפונים עם ADHD</vt:lpstr>
      <vt:lpstr>מקרה לדוגמה</vt:lpstr>
      <vt:lpstr>סוגיות ובעיות בקביעת התאמות לפונים עם ADHD</vt:lpstr>
      <vt:lpstr>סוגיות ובעיות בקביעת התאמות לפונים עם ADHD</vt:lpstr>
      <vt:lpstr>מסקנות והשלכות</vt:lpstr>
      <vt:lpstr>התאמות לנבחנים עם ADHD</vt:lpstr>
      <vt:lpstr>תוספת זמן</vt:lpstr>
      <vt:lpstr>תוספת זמן ב-ADHD</vt:lpstr>
      <vt:lpstr>תוספת זמן ב-ADHD</vt:lpstr>
      <vt:lpstr>תוספת זמן בבחינה הפסיכומטרית</vt:lpstr>
      <vt:lpstr>תוספת זמן בבחינה הפסיכומטרית</vt:lpstr>
      <vt:lpstr>תוספת זמן בבחינה הפסיכומטרית</vt:lpstr>
      <vt:lpstr>תוספת זמן בבחינה הפסיכומטרית</vt:lpstr>
      <vt:lpstr>תוספת זמן בבחינה הפסיכומטרית</vt:lpstr>
      <vt:lpstr>תוספת זמן בבחינה הפסיכומטרית</vt:lpstr>
      <vt:lpstr>תוספת זמן בבחינה הפסיכומטרית</vt:lpstr>
      <vt:lpstr>תוספת זמן בבחינה הפסיכומטרית</vt:lpstr>
      <vt:lpstr>המקרה של ל'</vt:lpstr>
      <vt:lpstr>המקרה של ל'</vt:lpstr>
      <vt:lpstr>המקרה של ל'</vt:lpstr>
      <vt:lpstr>המקרה של ל'</vt:lpstr>
      <vt:lpstr>המקרה של ל'</vt:lpstr>
      <vt:lpstr>המקרה של ל'</vt:lpstr>
      <vt:lpstr>סיכום ומסקנות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Matan har-zvi</cp:lastModifiedBy>
  <cp:revision>522</cp:revision>
  <dcterms:created xsi:type="dcterms:W3CDTF">2013-08-21T19:17:07Z</dcterms:created>
  <dcterms:modified xsi:type="dcterms:W3CDTF">2018-09-13T07:28:54Z</dcterms:modified>
</cp:coreProperties>
</file>